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8" r:id="rId3"/>
  </p:sldIdLst>
  <p:sldSz cx="28800425" cy="43200638"/>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90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C6"/>
    <a:srgbClr val="F6C3FF"/>
    <a:srgbClr val="A97AD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0"/>
    <p:restoredTop sz="95196" autoAdjust="0"/>
  </p:normalViewPr>
  <p:slideViewPr>
    <p:cSldViewPr snapToGrid="0" snapToObjects="1">
      <p:cViewPr varScale="1">
        <p:scale>
          <a:sx n="11" d="100"/>
          <a:sy n="11" d="100"/>
        </p:scale>
        <p:origin x="2532" y="144"/>
      </p:cViewPr>
      <p:guideLst>
        <p:guide orient="horz" pos="13606"/>
        <p:guide pos="90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en-US"/>
              <a:t>Click to edit Master title style</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94994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5017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12981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87849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en-US"/>
              <a:t>Click to edit Master title style</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8140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68248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Click to edit Master text styles</a:t>
            </a:r>
          </a:p>
        </p:txBody>
      </p:sp>
      <p:sp>
        <p:nvSpPr>
          <p:cNvPr id="4" name="Content Placeholder 3"/>
          <p:cNvSpPr>
            <a:spLocks noGrp="1"/>
          </p:cNvSpPr>
          <p:nvPr>
            <p:ph sz="half" idx="2"/>
          </p:nvPr>
        </p:nvSpPr>
        <p:spPr>
          <a:xfrm>
            <a:off x="1983784" y="15780233"/>
            <a:ext cx="12183928"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Click to edit Master text styles</a:t>
            </a:r>
          </a:p>
        </p:txBody>
      </p:sp>
      <p:sp>
        <p:nvSpPr>
          <p:cNvPr id="6" name="Content Placeholder 5"/>
          <p:cNvSpPr>
            <a:spLocks noGrp="1"/>
          </p:cNvSpPr>
          <p:nvPr>
            <p:ph sz="quarter" idx="4"/>
          </p:nvPr>
        </p:nvSpPr>
        <p:spPr>
          <a:xfrm>
            <a:off x="14580217" y="15780233"/>
            <a:ext cx="12243932"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37658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648182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329091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n-US"/>
              <a:t>Click to edit Master title style</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84792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60352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CEF384D3-BD68-D045-BB96-14DF123A789F}" type="datetimeFigureOut">
              <a:rPr lang="en-US" smtClean="0"/>
              <a:t>5/15/2026</a:t>
            </a:fld>
            <a:endParaRPr lang="en-US"/>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32418968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567" y="6477653"/>
            <a:ext cx="28797858"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31564" y="7562483"/>
            <a:ext cx="26359074" cy="2862322"/>
          </a:xfrm>
          <a:prstGeom prst="rect">
            <a:avLst/>
          </a:prstGeom>
          <a:noFill/>
        </p:spPr>
        <p:txBody>
          <a:bodyPr wrap="square" rtlCol="0">
            <a:spAutoFit/>
          </a:bodyPr>
          <a:lstStyle/>
          <a:p>
            <a:pPr algn="ctr"/>
            <a:r>
              <a:rPr lang="en-US" sz="6000" b="1" dirty="0">
                <a:latin typeface="Arial" charset="0"/>
                <a:ea typeface="Arial" charset="0"/>
                <a:cs typeface="Arial" charset="0"/>
              </a:rPr>
              <a:t>COMPORTAREA ELITEI HIBRIDE PENTRU STRUGURI DE VIN </a:t>
            </a:r>
            <a:endParaRPr lang="ro-RO" sz="6000" b="1" dirty="0">
              <a:latin typeface="Arial" charset="0"/>
              <a:ea typeface="Arial" charset="0"/>
              <a:cs typeface="Arial" charset="0"/>
            </a:endParaRPr>
          </a:p>
          <a:p>
            <a:pPr algn="ctr"/>
            <a:r>
              <a:rPr lang="en-US" sz="6000" b="1">
                <a:latin typeface="Arial" charset="0"/>
                <a:ea typeface="Arial" charset="0"/>
                <a:cs typeface="Arial" charset="0"/>
              </a:rPr>
              <a:t>E.H. 31.1.5 </a:t>
            </a:r>
            <a:r>
              <a:rPr lang="en-US" sz="6000" b="1" dirty="0">
                <a:latin typeface="Arial" charset="0"/>
                <a:ea typeface="Arial" charset="0"/>
                <a:cs typeface="Arial" charset="0"/>
              </a:rPr>
              <a:t>ÎN CONDIȚIILE CLIMATICE ALE CENTRULUI VITICOL COPOU-IAȘI</a:t>
            </a:r>
          </a:p>
        </p:txBody>
      </p:sp>
      <p:sp>
        <p:nvSpPr>
          <p:cNvPr id="19" name="TextBox 18"/>
          <p:cNvSpPr txBox="1"/>
          <p:nvPr/>
        </p:nvSpPr>
        <p:spPr>
          <a:xfrm>
            <a:off x="1559905" y="10702409"/>
            <a:ext cx="26197013" cy="1754326"/>
          </a:xfrm>
          <a:prstGeom prst="rect">
            <a:avLst/>
          </a:prstGeom>
          <a:noFill/>
        </p:spPr>
        <p:txBody>
          <a:bodyPr wrap="square" rtlCol="0">
            <a:spAutoFit/>
          </a:bodyPr>
          <a:lstStyle/>
          <a:p>
            <a:pPr algn="r"/>
            <a:r>
              <a:rPr lang="en-US" sz="3600" b="1" dirty="0">
                <a:latin typeface="Arial" charset="0"/>
                <a:ea typeface="Arial" charset="0"/>
                <a:cs typeface="Arial" charset="0"/>
              </a:rPr>
              <a:t>FILIMON  Roxana Mihaela, DAMIAN Doina, NECHITA Ancuța, FILIMON Vasile Răzvan*, ZALDEA Gabi,</a:t>
            </a:r>
            <a:endParaRPr lang="ro-RO" sz="3600" b="1" dirty="0">
              <a:latin typeface="Arial" charset="0"/>
              <a:ea typeface="Arial" charset="0"/>
              <a:cs typeface="Arial" charset="0"/>
            </a:endParaRPr>
          </a:p>
          <a:p>
            <a:pPr algn="r"/>
            <a:r>
              <a:rPr lang="en-US" sz="3600" b="1" dirty="0">
                <a:latin typeface="Arial" charset="0"/>
                <a:ea typeface="Arial" charset="0"/>
                <a:cs typeface="Arial" charset="0"/>
              </a:rPr>
              <a:t> ALEXANDRU Lulu-Cătălin</a:t>
            </a:r>
          </a:p>
          <a:p>
            <a:pPr algn="r"/>
            <a:r>
              <a:rPr lang="en-US" sz="3600" b="1" dirty="0" err="1">
                <a:latin typeface="Arial" panose="020B0604020202020204" pitchFamily="34" charset="0"/>
                <a:cs typeface="Arial" panose="020B0604020202020204" pitchFamily="34" charset="0"/>
              </a:rPr>
              <a:t>Staţiunea</a:t>
            </a:r>
            <a:r>
              <a:rPr lang="en-US" sz="3600" b="1" dirty="0">
                <a:latin typeface="Arial" panose="020B0604020202020204" pitchFamily="34" charset="0"/>
                <a:cs typeface="Arial" panose="020B0604020202020204" pitchFamily="34" charset="0"/>
              </a:rPr>
              <a:t> de </a:t>
            </a:r>
            <a:r>
              <a:rPr lang="en-US" sz="3600" b="1" dirty="0" err="1">
                <a:latin typeface="Arial" panose="020B0604020202020204" pitchFamily="34" charset="0"/>
                <a:cs typeface="Arial" panose="020B0604020202020204" pitchFamily="34" charset="0"/>
              </a:rPr>
              <a:t>Cercetare</a:t>
            </a:r>
            <a:r>
              <a:rPr lang="en-US" sz="3600" b="1" dirty="0">
                <a:latin typeface="Arial" panose="020B0604020202020204" pitchFamily="34" charset="0"/>
                <a:cs typeface="Arial" panose="020B0604020202020204" pitchFamily="34" charset="0"/>
              </a:rPr>
              <a:t> Dezvoltare pentru </a:t>
            </a:r>
            <a:r>
              <a:rPr lang="en-US" sz="3600" b="1" dirty="0" err="1">
                <a:latin typeface="Arial" panose="020B0604020202020204" pitchFamily="34" charset="0"/>
                <a:cs typeface="Arial" panose="020B0604020202020204" pitchFamily="34" charset="0"/>
              </a:rPr>
              <a:t>Viticultură</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şi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Vinificaţie</a:t>
            </a:r>
            <a:r>
              <a:rPr lang="en-US" sz="3600" b="1" dirty="0">
                <a:latin typeface="Arial" panose="020B0604020202020204" pitchFamily="34" charset="0"/>
                <a:cs typeface="Arial" panose="020B0604020202020204" pitchFamily="34" charset="0"/>
              </a:rPr>
              <a:t> </a:t>
            </a:r>
            <a:r>
              <a:rPr lang="en-US" sz="3600" b="1" dirty="0">
                <a:latin typeface="Arial" panose="020B0604020202020204" pitchFamily="34" charset="0"/>
                <a:ea typeface="Arial" charset="0"/>
                <a:cs typeface="Arial" panose="020B0604020202020204" pitchFamily="34" charset="0"/>
              </a:rPr>
              <a:t>Iasi, Romania </a:t>
            </a:r>
          </a:p>
        </p:txBody>
      </p:sp>
      <p:sp>
        <p:nvSpPr>
          <p:cNvPr id="20" name="TextBox 19"/>
          <p:cNvSpPr txBox="1"/>
          <p:nvPr/>
        </p:nvSpPr>
        <p:spPr>
          <a:xfrm>
            <a:off x="925041" y="12881375"/>
            <a:ext cx="26959342" cy="3170099"/>
          </a:xfrm>
          <a:prstGeom prst="rect">
            <a:avLst/>
          </a:prstGeom>
          <a:noFill/>
        </p:spPr>
        <p:txBody>
          <a:bodyPr wrap="square" rtlCol="0">
            <a:spAutoFit/>
          </a:bodyPr>
          <a:lstStyle/>
          <a:p>
            <a:r>
              <a:rPr lang="ro-RO" sz="4000" b="1" dirty="0">
                <a:latin typeface="Arial" charset="0"/>
                <a:ea typeface="Arial" charset="0"/>
                <a:cs typeface="Arial" charset="0"/>
              </a:rPr>
              <a:t>INTRODUCERE </a:t>
            </a:r>
            <a:endParaRPr lang="ro-RO" sz="4000" b="1" dirty="0">
              <a:solidFill>
                <a:srgbClr val="FF0000"/>
              </a:solidFill>
              <a:latin typeface="Arial" charset="0"/>
              <a:ea typeface="Arial" charset="0"/>
              <a:cs typeface="Arial" charset="0"/>
            </a:endParaRPr>
          </a:p>
          <a:p>
            <a:pPr algn="just"/>
            <a:r>
              <a:rPr lang="ro-RO" sz="3200" dirty="0">
                <a:latin typeface="Arial" charset="0"/>
                <a:ea typeface="Arial" charset="0"/>
                <a:cs typeface="Arial" charset="0"/>
              </a:rPr>
              <a:t>S</a:t>
            </a:r>
            <a:r>
              <a:rPr lang="en-US" sz="3200" dirty="0" err="1">
                <a:latin typeface="Arial" charset="0"/>
                <a:ea typeface="Arial" charset="0"/>
                <a:cs typeface="Arial" charset="0"/>
              </a:rPr>
              <a:t>trugurii</a:t>
            </a:r>
            <a:r>
              <a:rPr lang="en-US" sz="3200" dirty="0">
                <a:latin typeface="Arial" charset="0"/>
                <a:ea typeface="Arial" charset="0"/>
                <a:cs typeface="Arial" charset="0"/>
              </a:rPr>
              <a:t> </a:t>
            </a:r>
            <a:r>
              <a:rPr lang="en-US" sz="3200" dirty="0" err="1">
                <a:latin typeface="Arial" charset="0"/>
                <a:ea typeface="Arial" charset="0"/>
                <a:cs typeface="Arial" charset="0"/>
              </a:rPr>
              <a:t>și</a:t>
            </a:r>
            <a:r>
              <a:rPr lang="en-US" sz="3200" dirty="0">
                <a:latin typeface="Arial" charset="0"/>
                <a:ea typeface="Arial" charset="0"/>
                <a:cs typeface="Arial" charset="0"/>
              </a:rPr>
              <a:t> </a:t>
            </a:r>
            <a:r>
              <a:rPr lang="en-US" sz="3200" dirty="0" err="1">
                <a:latin typeface="Arial" charset="0"/>
                <a:ea typeface="Arial" charset="0"/>
                <a:cs typeface="Arial" charset="0"/>
              </a:rPr>
              <a:t>vinul</a:t>
            </a:r>
            <a:r>
              <a:rPr lang="en-US" sz="3200" dirty="0">
                <a:latin typeface="Arial" charset="0"/>
                <a:ea typeface="Arial" charset="0"/>
                <a:cs typeface="Arial" charset="0"/>
              </a:rPr>
              <a:t> </a:t>
            </a:r>
            <a:r>
              <a:rPr lang="en-US" sz="3200" dirty="0" err="1">
                <a:latin typeface="Arial" charset="0"/>
                <a:ea typeface="Arial" charset="0"/>
                <a:cs typeface="Arial" charset="0"/>
              </a:rPr>
              <a:t>reprezintă</a:t>
            </a:r>
            <a:r>
              <a:rPr lang="en-US" sz="3200" dirty="0">
                <a:latin typeface="Arial" charset="0"/>
                <a:ea typeface="Arial" charset="0"/>
                <a:cs typeface="Arial" charset="0"/>
              </a:rPr>
              <a:t> </a:t>
            </a:r>
            <a:r>
              <a:rPr lang="en-US" sz="3200" dirty="0" err="1">
                <a:latin typeface="Arial" charset="0"/>
                <a:ea typeface="Arial" charset="0"/>
                <a:cs typeface="Arial" charset="0"/>
              </a:rPr>
              <a:t>produse</a:t>
            </a:r>
            <a:r>
              <a:rPr lang="en-US" sz="3200" dirty="0">
                <a:latin typeface="Arial" charset="0"/>
                <a:ea typeface="Arial" charset="0"/>
                <a:cs typeface="Arial" charset="0"/>
              </a:rPr>
              <a:t> </a:t>
            </a:r>
            <a:r>
              <a:rPr lang="en-US" sz="3200" dirty="0" err="1">
                <a:latin typeface="Arial" charset="0"/>
                <a:ea typeface="Arial" charset="0"/>
                <a:cs typeface="Arial" charset="0"/>
              </a:rPr>
              <a:t>horticole</a:t>
            </a:r>
            <a:r>
              <a:rPr lang="en-US" sz="3200" dirty="0">
                <a:latin typeface="Arial" charset="0"/>
                <a:ea typeface="Arial" charset="0"/>
                <a:cs typeface="Arial" charset="0"/>
              </a:rPr>
              <a:t> </a:t>
            </a:r>
            <a:r>
              <a:rPr lang="en-US" sz="3200" dirty="0" err="1">
                <a:latin typeface="Arial" charset="0"/>
                <a:ea typeface="Arial" charset="0"/>
                <a:cs typeface="Arial" charset="0"/>
              </a:rPr>
              <a:t>strategice</a:t>
            </a:r>
            <a:r>
              <a:rPr lang="en-US" sz="3200" dirty="0">
                <a:latin typeface="Arial" charset="0"/>
                <a:ea typeface="Arial" charset="0"/>
                <a:cs typeface="Arial" charset="0"/>
              </a:rPr>
              <a:t>, cu o </a:t>
            </a:r>
            <a:r>
              <a:rPr lang="en-US" sz="3200" dirty="0" err="1">
                <a:latin typeface="Arial" charset="0"/>
                <a:ea typeface="Arial" charset="0"/>
                <a:cs typeface="Arial" charset="0"/>
              </a:rPr>
              <a:t>importanță</a:t>
            </a:r>
            <a:r>
              <a:rPr lang="en-US" sz="3200" dirty="0">
                <a:latin typeface="Arial" charset="0"/>
                <a:ea typeface="Arial" charset="0"/>
                <a:cs typeface="Arial" charset="0"/>
              </a:rPr>
              <a:t> </a:t>
            </a:r>
            <a:r>
              <a:rPr lang="en-US" sz="3200" dirty="0" err="1">
                <a:latin typeface="Arial" charset="0"/>
                <a:ea typeface="Arial" charset="0"/>
                <a:cs typeface="Arial" charset="0"/>
              </a:rPr>
              <a:t>majoră</a:t>
            </a:r>
            <a:r>
              <a:rPr lang="en-US" sz="3200" dirty="0">
                <a:latin typeface="Arial" charset="0"/>
                <a:ea typeface="Arial" charset="0"/>
                <a:cs typeface="Arial" charset="0"/>
              </a:rPr>
              <a:t> la </a:t>
            </a:r>
            <a:r>
              <a:rPr lang="en-US" sz="3200" dirty="0" err="1">
                <a:latin typeface="Arial" charset="0"/>
                <a:ea typeface="Arial" charset="0"/>
                <a:cs typeface="Arial" charset="0"/>
              </a:rPr>
              <a:t>nivel</a:t>
            </a:r>
            <a:r>
              <a:rPr lang="en-US" sz="3200" dirty="0">
                <a:latin typeface="Arial" charset="0"/>
                <a:ea typeface="Arial" charset="0"/>
                <a:cs typeface="Arial" charset="0"/>
              </a:rPr>
              <a:t> global, </a:t>
            </a:r>
            <a:r>
              <a:rPr lang="en-US" sz="3200" dirty="0" err="1">
                <a:latin typeface="Arial" charset="0"/>
                <a:ea typeface="Arial" charset="0"/>
                <a:cs typeface="Arial" charset="0"/>
              </a:rPr>
              <a:t>atât</a:t>
            </a:r>
            <a:r>
              <a:rPr lang="en-US" sz="3200" dirty="0">
                <a:latin typeface="Arial" charset="0"/>
                <a:ea typeface="Arial" charset="0"/>
                <a:cs typeface="Arial" charset="0"/>
              </a:rPr>
              <a:t> din </a:t>
            </a:r>
            <a:r>
              <a:rPr lang="en-US" sz="3200" dirty="0" err="1">
                <a:latin typeface="Arial" charset="0"/>
                <a:ea typeface="Arial" charset="0"/>
                <a:cs typeface="Arial" charset="0"/>
              </a:rPr>
              <a:t>punct</a:t>
            </a:r>
            <a:r>
              <a:rPr lang="en-US" sz="3200" dirty="0">
                <a:latin typeface="Arial" charset="0"/>
                <a:ea typeface="Arial" charset="0"/>
                <a:cs typeface="Arial" charset="0"/>
              </a:rPr>
              <a:t> de </a:t>
            </a:r>
            <a:r>
              <a:rPr lang="en-US" sz="3200" dirty="0" err="1">
                <a:latin typeface="Arial" charset="0"/>
                <a:ea typeface="Arial" charset="0"/>
                <a:cs typeface="Arial" charset="0"/>
              </a:rPr>
              <a:t>vedere</a:t>
            </a:r>
            <a:r>
              <a:rPr lang="en-US" sz="3200" dirty="0">
                <a:latin typeface="Arial" charset="0"/>
                <a:ea typeface="Arial" charset="0"/>
                <a:cs typeface="Arial" charset="0"/>
              </a:rPr>
              <a:t> economic, </a:t>
            </a:r>
            <a:r>
              <a:rPr lang="en-US" sz="3200" dirty="0" err="1">
                <a:latin typeface="Arial" charset="0"/>
                <a:ea typeface="Arial" charset="0"/>
                <a:cs typeface="Arial" charset="0"/>
              </a:rPr>
              <a:t>cât</a:t>
            </a:r>
            <a:r>
              <a:rPr lang="en-US" sz="3200" dirty="0">
                <a:latin typeface="Arial" charset="0"/>
                <a:ea typeface="Arial" charset="0"/>
                <a:cs typeface="Arial" charset="0"/>
              </a:rPr>
              <a:t> </a:t>
            </a:r>
            <a:r>
              <a:rPr lang="en-US" sz="3200" dirty="0" err="1">
                <a:latin typeface="Arial" charset="0"/>
                <a:ea typeface="Arial" charset="0"/>
                <a:cs typeface="Arial" charset="0"/>
              </a:rPr>
              <a:t>și</a:t>
            </a:r>
            <a:r>
              <a:rPr lang="en-US" sz="3200" dirty="0">
                <a:latin typeface="Arial" charset="0"/>
                <a:ea typeface="Arial" charset="0"/>
                <a:cs typeface="Arial" charset="0"/>
              </a:rPr>
              <a:t> cultural. Viticultura </a:t>
            </a:r>
            <a:r>
              <a:rPr lang="en-US" sz="3200" dirty="0" err="1">
                <a:latin typeface="Arial" charset="0"/>
                <a:ea typeface="Arial" charset="0"/>
                <a:cs typeface="Arial" charset="0"/>
              </a:rPr>
              <a:t>actuală</a:t>
            </a:r>
            <a:r>
              <a:rPr lang="en-US" sz="3200" dirty="0">
                <a:latin typeface="Arial" charset="0"/>
                <a:ea typeface="Arial" charset="0"/>
                <a:cs typeface="Arial" charset="0"/>
              </a:rPr>
              <a:t> </a:t>
            </a:r>
            <a:r>
              <a:rPr lang="en-US" sz="3200" dirty="0" err="1">
                <a:latin typeface="Arial" charset="0"/>
                <a:ea typeface="Arial" charset="0"/>
                <a:cs typeface="Arial" charset="0"/>
              </a:rPr>
              <a:t>este</a:t>
            </a:r>
            <a:r>
              <a:rPr lang="en-US" sz="3200" dirty="0">
                <a:latin typeface="Arial" charset="0"/>
                <a:ea typeface="Arial" charset="0"/>
                <a:cs typeface="Arial" charset="0"/>
              </a:rPr>
              <a:t> tot </a:t>
            </a:r>
            <a:r>
              <a:rPr lang="en-US" sz="3200" dirty="0" err="1">
                <a:latin typeface="Arial" charset="0"/>
                <a:ea typeface="Arial" charset="0"/>
                <a:cs typeface="Arial" charset="0"/>
              </a:rPr>
              <a:t>mai</a:t>
            </a:r>
            <a:r>
              <a:rPr lang="en-US" sz="3200" dirty="0">
                <a:latin typeface="Arial" charset="0"/>
                <a:ea typeface="Arial" charset="0"/>
                <a:cs typeface="Arial" charset="0"/>
              </a:rPr>
              <a:t> </a:t>
            </a:r>
            <a:r>
              <a:rPr lang="en-US" sz="3200" dirty="0" err="1">
                <a:latin typeface="Arial" charset="0"/>
                <a:ea typeface="Arial" charset="0"/>
                <a:cs typeface="Arial" charset="0"/>
              </a:rPr>
              <a:t>mult</a:t>
            </a:r>
            <a:r>
              <a:rPr lang="en-US" sz="3200" dirty="0">
                <a:latin typeface="Arial" charset="0"/>
                <a:ea typeface="Arial" charset="0"/>
                <a:cs typeface="Arial" charset="0"/>
              </a:rPr>
              <a:t> </a:t>
            </a:r>
            <a:r>
              <a:rPr lang="en-US" sz="3200" dirty="0" err="1">
                <a:latin typeface="Arial" charset="0"/>
                <a:ea typeface="Arial" charset="0"/>
                <a:cs typeface="Arial" charset="0"/>
              </a:rPr>
              <a:t>afectată</a:t>
            </a:r>
            <a:r>
              <a:rPr lang="en-US" sz="3200" dirty="0">
                <a:latin typeface="Arial" charset="0"/>
                <a:ea typeface="Arial" charset="0"/>
                <a:cs typeface="Arial" charset="0"/>
              </a:rPr>
              <a:t> de </a:t>
            </a:r>
            <a:r>
              <a:rPr lang="en-US" sz="3200" dirty="0" err="1">
                <a:latin typeface="Arial" charset="0"/>
                <a:ea typeface="Arial" charset="0"/>
                <a:cs typeface="Arial" charset="0"/>
              </a:rPr>
              <a:t>schimbările</a:t>
            </a:r>
            <a:r>
              <a:rPr lang="en-US" sz="3200" dirty="0">
                <a:latin typeface="Arial" charset="0"/>
                <a:ea typeface="Arial" charset="0"/>
                <a:cs typeface="Arial" charset="0"/>
              </a:rPr>
              <a:t> </a:t>
            </a:r>
            <a:r>
              <a:rPr lang="en-US" sz="3200" dirty="0" err="1">
                <a:latin typeface="Arial" charset="0"/>
                <a:ea typeface="Arial" charset="0"/>
                <a:cs typeface="Arial" charset="0"/>
              </a:rPr>
              <a:t>climatice</a:t>
            </a:r>
            <a:r>
              <a:rPr lang="en-US" sz="3200" dirty="0">
                <a:latin typeface="Arial" charset="0"/>
                <a:ea typeface="Arial" charset="0"/>
                <a:cs typeface="Arial" charset="0"/>
              </a:rPr>
              <a:t>, cu impact direct </a:t>
            </a:r>
            <a:r>
              <a:rPr lang="en-US" sz="3200" dirty="0" err="1">
                <a:latin typeface="Arial" charset="0"/>
                <a:ea typeface="Arial" charset="0"/>
                <a:cs typeface="Arial" charset="0"/>
              </a:rPr>
              <a:t>asupra</a:t>
            </a:r>
            <a:r>
              <a:rPr lang="en-US" sz="3200" dirty="0">
                <a:latin typeface="Arial" charset="0"/>
                <a:ea typeface="Arial" charset="0"/>
                <a:cs typeface="Arial" charset="0"/>
              </a:rPr>
              <a:t> </a:t>
            </a:r>
            <a:r>
              <a:rPr lang="en-US" sz="3200" dirty="0" err="1">
                <a:latin typeface="Arial" charset="0"/>
                <a:ea typeface="Arial" charset="0"/>
                <a:cs typeface="Arial" charset="0"/>
              </a:rPr>
              <a:t>fenologiei</a:t>
            </a:r>
            <a:r>
              <a:rPr lang="en-US" sz="3200" dirty="0">
                <a:latin typeface="Arial" charset="0"/>
                <a:ea typeface="Arial" charset="0"/>
                <a:cs typeface="Arial" charset="0"/>
              </a:rPr>
              <a:t>, </a:t>
            </a:r>
            <a:r>
              <a:rPr lang="en-US" sz="3200" dirty="0" err="1">
                <a:latin typeface="Arial" charset="0"/>
                <a:ea typeface="Arial" charset="0"/>
                <a:cs typeface="Arial" charset="0"/>
              </a:rPr>
              <a:t>producției</a:t>
            </a:r>
            <a:r>
              <a:rPr lang="en-US" sz="3200" dirty="0">
                <a:latin typeface="Arial" charset="0"/>
                <a:ea typeface="Arial" charset="0"/>
                <a:cs typeface="Arial" charset="0"/>
              </a:rPr>
              <a:t> </a:t>
            </a:r>
            <a:r>
              <a:rPr lang="en-US" sz="3200" dirty="0" err="1">
                <a:latin typeface="Arial" charset="0"/>
                <a:ea typeface="Arial" charset="0"/>
                <a:cs typeface="Arial" charset="0"/>
              </a:rPr>
              <a:t>și</a:t>
            </a:r>
            <a:r>
              <a:rPr lang="en-US" sz="3200" dirty="0">
                <a:latin typeface="Arial" charset="0"/>
                <a:ea typeface="Arial" charset="0"/>
                <a:cs typeface="Arial" charset="0"/>
              </a:rPr>
              <a:t> </a:t>
            </a:r>
            <a:r>
              <a:rPr lang="en-US" sz="3200" dirty="0" err="1">
                <a:latin typeface="Arial" charset="0"/>
                <a:ea typeface="Arial" charset="0"/>
                <a:cs typeface="Arial" charset="0"/>
              </a:rPr>
              <a:t>calității</a:t>
            </a:r>
            <a:r>
              <a:rPr lang="en-US" sz="3200" dirty="0">
                <a:latin typeface="Arial" charset="0"/>
                <a:ea typeface="Arial" charset="0"/>
                <a:cs typeface="Arial" charset="0"/>
              </a:rPr>
              <a:t> </a:t>
            </a:r>
            <a:r>
              <a:rPr lang="en-US" sz="3200" dirty="0" err="1">
                <a:latin typeface="Arial" charset="0"/>
                <a:ea typeface="Arial" charset="0"/>
                <a:cs typeface="Arial" charset="0"/>
              </a:rPr>
              <a:t>vinului</a:t>
            </a:r>
            <a:r>
              <a:rPr lang="en-US" sz="3200" dirty="0">
                <a:latin typeface="Arial" charset="0"/>
                <a:ea typeface="Arial" charset="0"/>
                <a:cs typeface="Arial" charset="0"/>
              </a:rPr>
              <a:t> (Filimon </a:t>
            </a:r>
            <a:r>
              <a:rPr lang="en-US" sz="3200" dirty="0" err="1">
                <a:latin typeface="Arial" charset="0"/>
                <a:ea typeface="Arial" charset="0"/>
                <a:cs typeface="Arial" charset="0"/>
              </a:rPr>
              <a:t>și</a:t>
            </a:r>
            <a:r>
              <a:rPr lang="en-US" sz="3200" dirty="0">
                <a:latin typeface="Arial" charset="0"/>
                <a:ea typeface="Arial" charset="0"/>
                <a:cs typeface="Arial" charset="0"/>
              </a:rPr>
              <a:t> </a:t>
            </a:r>
            <a:r>
              <a:rPr lang="en-US" sz="3200" dirty="0" err="1">
                <a:latin typeface="Arial" charset="0"/>
                <a:ea typeface="Arial" charset="0"/>
                <a:cs typeface="Arial" charset="0"/>
              </a:rPr>
              <a:t>colab</a:t>
            </a:r>
            <a:r>
              <a:rPr lang="en-US" sz="3200" dirty="0">
                <a:latin typeface="Arial" charset="0"/>
                <a:ea typeface="Arial" charset="0"/>
                <a:cs typeface="Arial" charset="0"/>
              </a:rPr>
              <a:t>., 2024). </a:t>
            </a:r>
            <a:r>
              <a:rPr lang="ro-RO" sz="3200" dirty="0">
                <a:latin typeface="Arial" charset="0"/>
                <a:ea typeface="Arial" charset="0"/>
                <a:cs typeface="Arial" charset="0"/>
              </a:rPr>
              <a:t>O</a:t>
            </a:r>
            <a:r>
              <a:rPr lang="en-US" sz="3200" dirty="0" err="1">
                <a:latin typeface="Arial" charset="0"/>
                <a:ea typeface="Arial" charset="0"/>
                <a:cs typeface="Arial" charset="0"/>
              </a:rPr>
              <a:t>rientare</a:t>
            </a:r>
            <a:r>
              <a:rPr lang="ro-RO" sz="3200" dirty="0">
                <a:latin typeface="Arial" charset="0"/>
                <a:ea typeface="Arial" charset="0"/>
                <a:cs typeface="Arial" charset="0"/>
              </a:rPr>
              <a:t>a</a:t>
            </a:r>
            <a:r>
              <a:rPr lang="en-US" sz="3200" dirty="0">
                <a:latin typeface="Arial" charset="0"/>
                <a:ea typeface="Arial" charset="0"/>
                <a:cs typeface="Arial" charset="0"/>
              </a:rPr>
              <a:t> </a:t>
            </a:r>
            <a:r>
              <a:rPr lang="en-US" sz="3200" dirty="0" err="1">
                <a:latin typeface="Arial" charset="0"/>
                <a:ea typeface="Arial" charset="0"/>
                <a:cs typeface="Arial" charset="0"/>
              </a:rPr>
              <a:t>către</a:t>
            </a:r>
            <a:r>
              <a:rPr lang="en-US" sz="3200" dirty="0">
                <a:latin typeface="Arial" charset="0"/>
                <a:ea typeface="Arial" charset="0"/>
                <a:cs typeface="Arial" charset="0"/>
              </a:rPr>
              <a:t> o </a:t>
            </a:r>
            <a:r>
              <a:rPr lang="en-US" sz="3200" dirty="0" err="1">
                <a:latin typeface="Arial" charset="0"/>
                <a:ea typeface="Arial" charset="0"/>
                <a:cs typeface="Arial" charset="0"/>
              </a:rPr>
              <a:t>viticultură</a:t>
            </a:r>
            <a:r>
              <a:rPr lang="en-US" sz="3200" dirty="0">
                <a:latin typeface="Arial" charset="0"/>
                <a:ea typeface="Arial" charset="0"/>
                <a:cs typeface="Arial" charset="0"/>
              </a:rPr>
              <a:t> </a:t>
            </a:r>
            <a:r>
              <a:rPr lang="en-US" sz="3200" dirty="0" err="1">
                <a:latin typeface="Arial" charset="0"/>
                <a:ea typeface="Arial" charset="0"/>
                <a:cs typeface="Arial" charset="0"/>
              </a:rPr>
              <a:t>durabilă</a:t>
            </a:r>
            <a:r>
              <a:rPr lang="en-US" sz="3200" dirty="0">
                <a:latin typeface="Arial" charset="0"/>
                <a:ea typeface="Arial" charset="0"/>
                <a:cs typeface="Arial" charset="0"/>
              </a:rPr>
              <a:t> </a:t>
            </a:r>
            <a:r>
              <a:rPr lang="en-US" sz="3200" dirty="0" err="1">
                <a:latin typeface="Arial" charset="0"/>
                <a:ea typeface="Arial" charset="0"/>
                <a:cs typeface="Arial" charset="0"/>
              </a:rPr>
              <a:t>subliniază</a:t>
            </a:r>
            <a:r>
              <a:rPr lang="en-US" sz="3200" dirty="0">
                <a:latin typeface="Arial" charset="0"/>
                <a:ea typeface="Arial" charset="0"/>
                <a:cs typeface="Arial" charset="0"/>
              </a:rPr>
              <a:t> </a:t>
            </a:r>
            <a:r>
              <a:rPr lang="en-US" sz="3200" dirty="0" err="1">
                <a:latin typeface="Arial" charset="0"/>
                <a:ea typeface="Arial" charset="0"/>
                <a:cs typeface="Arial" charset="0"/>
              </a:rPr>
              <a:t>necesitatea</a:t>
            </a:r>
            <a:r>
              <a:rPr lang="en-US" sz="3200" dirty="0">
                <a:latin typeface="Arial" charset="0"/>
                <a:ea typeface="Arial" charset="0"/>
                <a:cs typeface="Arial" charset="0"/>
              </a:rPr>
              <a:t> </a:t>
            </a:r>
            <a:r>
              <a:rPr lang="ro-RO" sz="3200" dirty="0">
                <a:latin typeface="Arial" charset="0"/>
                <a:ea typeface="Arial" charset="0"/>
                <a:cs typeface="Arial" charset="0"/>
              </a:rPr>
              <a:t>cre</a:t>
            </a:r>
            <a:r>
              <a:rPr lang="en-US" sz="3200" dirty="0">
                <a:latin typeface="Arial" charset="0"/>
                <a:ea typeface="Arial" charset="0"/>
                <a:cs typeface="Arial" charset="0"/>
              </a:rPr>
              <a:t>ă</a:t>
            </a:r>
            <a:r>
              <a:rPr lang="ro-RO" sz="3200" dirty="0">
                <a:latin typeface="Arial" charset="0"/>
                <a:ea typeface="Arial" charset="0"/>
                <a:cs typeface="Arial" charset="0"/>
              </a:rPr>
              <a:t>rii </a:t>
            </a:r>
            <a:r>
              <a:rPr lang="en-US" sz="3200" dirty="0" err="1">
                <a:latin typeface="Arial" charset="0"/>
                <a:ea typeface="Arial" charset="0"/>
                <a:cs typeface="Arial" charset="0"/>
              </a:rPr>
              <a:t>unor</a:t>
            </a:r>
            <a:r>
              <a:rPr lang="en-US" sz="3200" dirty="0">
                <a:latin typeface="Arial" charset="0"/>
                <a:ea typeface="Arial" charset="0"/>
                <a:cs typeface="Arial" charset="0"/>
              </a:rPr>
              <a:t> </a:t>
            </a:r>
            <a:r>
              <a:rPr lang="en-US" sz="3200" dirty="0" err="1">
                <a:latin typeface="Arial" charset="0"/>
                <a:ea typeface="Arial" charset="0"/>
                <a:cs typeface="Arial" charset="0"/>
              </a:rPr>
              <a:t>soiuri</a:t>
            </a:r>
            <a:r>
              <a:rPr lang="en-US" sz="3200" dirty="0">
                <a:latin typeface="Arial" charset="0"/>
                <a:ea typeface="Arial" charset="0"/>
                <a:cs typeface="Arial" charset="0"/>
              </a:rPr>
              <a:t> care să combine </a:t>
            </a:r>
            <a:r>
              <a:rPr lang="en-US" sz="3200" dirty="0" err="1">
                <a:latin typeface="Arial" charset="0"/>
                <a:ea typeface="Arial" charset="0"/>
                <a:cs typeface="Arial" charset="0"/>
              </a:rPr>
              <a:t>reziliența</a:t>
            </a:r>
            <a:r>
              <a:rPr lang="en-US" sz="3200" dirty="0">
                <a:latin typeface="Arial" charset="0"/>
                <a:ea typeface="Arial" charset="0"/>
                <a:cs typeface="Arial" charset="0"/>
              </a:rPr>
              <a:t> la </a:t>
            </a:r>
            <a:r>
              <a:rPr lang="en-US" sz="3200" dirty="0" err="1">
                <a:latin typeface="Arial" charset="0"/>
                <a:ea typeface="Arial" charset="0"/>
                <a:cs typeface="Arial" charset="0"/>
              </a:rPr>
              <a:t>stresu</a:t>
            </a:r>
            <a:r>
              <a:rPr lang="ro-RO" sz="3200" dirty="0">
                <a:latin typeface="Arial" charset="0"/>
                <a:ea typeface="Arial" charset="0"/>
                <a:cs typeface="Arial" charset="0"/>
              </a:rPr>
              <a:t>l</a:t>
            </a:r>
            <a:r>
              <a:rPr lang="en-US" sz="3200" dirty="0">
                <a:latin typeface="Arial" charset="0"/>
                <a:ea typeface="Arial" charset="0"/>
                <a:cs typeface="Arial" charset="0"/>
              </a:rPr>
              <a:t> abiotic </a:t>
            </a:r>
            <a:r>
              <a:rPr lang="en-US" sz="3200" dirty="0" err="1">
                <a:latin typeface="Arial" charset="0"/>
                <a:ea typeface="Arial" charset="0"/>
                <a:cs typeface="Arial" charset="0"/>
              </a:rPr>
              <a:t>și</a:t>
            </a:r>
            <a:r>
              <a:rPr lang="en-US" sz="3200" dirty="0">
                <a:latin typeface="Arial" charset="0"/>
                <a:ea typeface="Arial" charset="0"/>
                <a:cs typeface="Arial" charset="0"/>
              </a:rPr>
              <a:t> biotic cu </a:t>
            </a:r>
            <a:r>
              <a:rPr lang="en-US" sz="3200" dirty="0" err="1">
                <a:latin typeface="Arial" charset="0"/>
                <a:ea typeface="Arial" charset="0"/>
                <a:cs typeface="Arial" charset="0"/>
              </a:rPr>
              <a:t>trăsături</a:t>
            </a:r>
            <a:r>
              <a:rPr lang="en-US" sz="3200" dirty="0">
                <a:latin typeface="Arial" charset="0"/>
                <a:ea typeface="Arial" charset="0"/>
                <a:cs typeface="Arial" charset="0"/>
              </a:rPr>
              <a:t> </a:t>
            </a:r>
            <a:r>
              <a:rPr lang="en-US" sz="3200" dirty="0" err="1">
                <a:latin typeface="Arial" charset="0"/>
                <a:ea typeface="Arial" charset="0"/>
                <a:cs typeface="Arial" charset="0"/>
              </a:rPr>
              <a:t>oenologice</a:t>
            </a:r>
            <a:r>
              <a:rPr lang="en-US" sz="3200" dirty="0">
                <a:latin typeface="Arial" charset="0"/>
                <a:ea typeface="Arial" charset="0"/>
                <a:cs typeface="Arial" charset="0"/>
              </a:rPr>
              <a:t> de </a:t>
            </a:r>
            <a:r>
              <a:rPr lang="en-US" sz="3200" dirty="0" err="1">
                <a:latin typeface="Arial" charset="0"/>
                <a:ea typeface="Arial" charset="0"/>
                <a:cs typeface="Arial" charset="0"/>
              </a:rPr>
              <a:t>înaltă</a:t>
            </a:r>
            <a:r>
              <a:rPr lang="en-US" sz="3200" dirty="0">
                <a:latin typeface="Arial" charset="0"/>
                <a:ea typeface="Arial" charset="0"/>
                <a:cs typeface="Arial" charset="0"/>
              </a:rPr>
              <a:t> </a:t>
            </a:r>
            <a:r>
              <a:rPr lang="en-US" sz="3200" dirty="0" err="1">
                <a:latin typeface="Arial" charset="0"/>
                <a:ea typeface="Arial" charset="0"/>
                <a:cs typeface="Arial" charset="0"/>
              </a:rPr>
              <a:t>calitate</a:t>
            </a:r>
            <a:r>
              <a:rPr lang="en-US" sz="3200" dirty="0">
                <a:latin typeface="Arial" charset="0"/>
                <a:ea typeface="Arial" charset="0"/>
                <a:cs typeface="Arial" charset="0"/>
              </a:rPr>
              <a:t>. </a:t>
            </a:r>
            <a:r>
              <a:rPr lang="en-US" sz="3200" dirty="0" err="1">
                <a:latin typeface="Arial" charset="0"/>
                <a:ea typeface="Arial" charset="0"/>
                <a:cs typeface="Arial" charset="0"/>
              </a:rPr>
              <a:t>În</a:t>
            </a:r>
            <a:r>
              <a:rPr lang="en-US" sz="3200" dirty="0">
                <a:latin typeface="Arial" charset="0"/>
                <a:ea typeface="Arial" charset="0"/>
                <a:cs typeface="Arial" charset="0"/>
              </a:rPr>
              <a:t> </a:t>
            </a:r>
            <a:r>
              <a:rPr lang="en-US" sz="3200" dirty="0" err="1">
                <a:latin typeface="Arial" charset="0"/>
                <a:ea typeface="Arial" charset="0"/>
                <a:cs typeface="Arial" charset="0"/>
              </a:rPr>
              <a:t>consecință</a:t>
            </a:r>
            <a:r>
              <a:rPr lang="en-US" sz="3200" dirty="0">
                <a:latin typeface="Arial" charset="0"/>
                <a:ea typeface="Arial" charset="0"/>
                <a:cs typeface="Arial" charset="0"/>
              </a:rPr>
              <a:t>, </a:t>
            </a:r>
            <a:r>
              <a:rPr lang="en-US" sz="3200" dirty="0" err="1">
                <a:latin typeface="Arial" charset="0"/>
                <a:ea typeface="Arial" charset="0"/>
                <a:cs typeface="Arial" charset="0"/>
              </a:rPr>
              <a:t>ameliorarea</a:t>
            </a:r>
            <a:r>
              <a:rPr lang="en-US" sz="3200" dirty="0">
                <a:latin typeface="Arial" charset="0"/>
                <a:ea typeface="Arial" charset="0"/>
                <a:cs typeface="Arial" charset="0"/>
              </a:rPr>
              <a:t> </a:t>
            </a:r>
            <a:r>
              <a:rPr lang="en-US" sz="3200" dirty="0" err="1">
                <a:latin typeface="Arial" charset="0"/>
                <a:ea typeface="Arial" charset="0"/>
                <a:cs typeface="Arial" charset="0"/>
              </a:rPr>
              <a:t>viței</a:t>
            </a:r>
            <a:r>
              <a:rPr lang="en-US" sz="3200" dirty="0">
                <a:latin typeface="Arial" charset="0"/>
                <a:ea typeface="Arial" charset="0"/>
                <a:cs typeface="Arial" charset="0"/>
              </a:rPr>
              <a:t>-de-vie </a:t>
            </a:r>
            <a:r>
              <a:rPr lang="en-US" sz="3200" dirty="0" err="1">
                <a:latin typeface="Arial" charset="0"/>
                <a:ea typeface="Arial" charset="0"/>
                <a:cs typeface="Arial" charset="0"/>
              </a:rPr>
              <a:t>reprezintă</a:t>
            </a:r>
            <a:r>
              <a:rPr lang="en-US" sz="3200" dirty="0">
                <a:latin typeface="Arial" charset="0"/>
                <a:ea typeface="Arial" charset="0"/>
                <a:cs typeface="Arial" charset="0"/>
              </a:rPr>
              <a:t> o </a:t>
            </a:r>
            <a:r>
              <a:rPr lang="en-US" sz="3200" dirty="0" err="1">
                <a:latin typeface="Arial" charset="0"/>
                <a:ea typeface="Arial" charset="0"/>
                <a:cs typeface="Arial" charset="0"/>
              </a:rPr>
              <a:t>prioritate</a:t>
            </a:r>
            <a:r>
              <a:rPr lang="en-US" sz="3200" dirty="0">
                <a:latin typeface="Arial" charset="0"/>
                <a:ea typeface="Arial" charset="0"/>
                <a:cs typeface="Arial" charset="0"/>
              </a:rPr>
              <a:t> </a:t>
            </a:r>
            <a:r>
              <a:rPr lang="en-US" sz="3200" dirty="0" err="1">
                <a:latin typeface="Arial" charset="0"/>
                <a:ea typeface="Arial" charset="0"/>
                <a:cs typeface="Arial" charset="0"/>
              </a:rPr>
              <a:t>strategică</a:t>
            </a:r>
            <a:r>
              <a:rPr lang="en-US" sz="3200" dirty="0">
                <a:latin typeface="Arial" charset="0"/>
                <a:ea typeface="Arial" charset="0"/>
                <a:cs typeface="Arial" charset="0"/>
              </a:rPr>
              <a:t>, care are ca scop </a:t>
            </a:r>
            <a:r>
              <a:rPr lang="en-US" sz="3200" dirty="0" err="1">
                <a:latin typeface="Arial" charset="0"/>
                <a:ea typeface="Arial" charset="0"/>
                <a:cs typeface="Arial" charset="0"/>
              </a:rPr>
              <a:t>lărgirea</a:t>
            </a:r>
            <a:r>
              <a:rPr lang="en-US" sz="3200" dirty="0">
                <a:latin typeface="Arial" charset="0"/>
                <a:ea typeface="Arial" charset="0"/>
                <a:cs typeface="Arial" charset="0"/>
              </a:rPr>
              <a:t> </a:t>
            </a:r>
            <a:r>
              <a:rPr lang="en-US" sz="3200" dirty="0" err="1">
                <a:latin typeface="Arial" charset="0"/>
                <a:ea typeface="Arial" charset="0"/>
                <a:cs typeface="Arial" charset="0"/>
              </a:rPr>
              <a:t>bazei</a:t>
            </a:r>
            <a:r>
              <a:rPr lang="en-US" sz="3200" dirty="0">
                <a:latin typeface="Arial" charset="0"/>
                <a:ea typeface="Arial" charset="0"/>
                <a:cs typeface="Arial" charset="0"/>
              </a:rPr>
              <a:t> </a:t>
            </a:r>
            <a:r>
              <a:rPr lang="en-US" sz="3200" dirty="0" err="1">
                <a:latin typeface="Arial" charset="0"/>
                <a:ea typeface="Arial" charset="0"/>
                <a:cs typeface="Arial" charset="0"/>
              </a:rPr>
              <a:t>genetice</a:t>
            </a:r>
            <a:r>
              <a:rPr lang="en-US" sz="3200" dirty="0">
                <a:latin typeface="Arial" charset="0"/>
                <a:ea typeface="Arial" charset="0"/>
                <a:cs typeface="Arial" charset="0"/>
              </a:rPr>
              <a:t> </a:t>
            </a:r>
            <a:r>
              <a:rPr lang="en-US" sz="3200" dirty="0" err="1">
                <a:latin typeface="Arial" charset="0"/>
                <a:ea typeface="Arial" charset="0"/>
                <a:cs typeface="Arial" charset="0"/>
              </a:rPr>
              <a:t>și</a:t>
            </a:r>
            <a:r>
              <a:rPr lang="en-US" sz="3200" dirty="0">
                <a:latin typeface="Arial" charset="0"/>
                <a:ea typeface="Arial" charset="0"/>
                <a:cs typeface="Arial" charset="0"/>
              </a:rPr>
              <a:t> </a:t>
            </a:r>
            <a:r>
              <a:rPr lang="en-US" sz="3200" dirty="0" err="1">
                <a:latin typeface="Arial" charset="0"/>
                <a:ea typeface="Arial" charset="0"/>
                <a:cs typeface="Arial" charset="0"/>
              </a:rPr>
              <a:t>integrarea</a:t>
            </a:r>
            <a:r>
              <a:rPr lang="en-US" sz="3200" dirty="0">
                <a:latin typeface="Arial" charset="0"/>
                <a:ea typeface="Arial" charset="0"/>
                <a:cs typeface="Arial" charset="0"/>
              </a:rPr>
              <a:t> </a:t>
            </a:r>
            <a:r>
              <a:rPr lang="en-US" sz="3200" dirty="0" err="1">
                <a:latin typeface="Arial" charset="0"/>
                <a:ea typeface="Arial" charset="0"/>
                <a:cs typeface="Arial" charset="0"/>
              </a:rPr>
              <a:t>unor</a:t>
            </a:r>
            <a:r>
              <a:rPr lang="en-US" sz="3200" dirty="0">
                <a:latin typeface="Arial" charset="0"/>
                <a:ea typeface="Arial" charset="0"/>
                <a:cs typeface="Arial" charset="0"/>
              </a:rPr>
              <a:t> </a:t>
            </a:r>
            <a:r>
              <a:rPr lang="en-US" sz="3200" dirty="0" err="1">
                <a:latin typeface="Arial" charset="0"/>
                <a:ea typeface="Arial" charset="0"/>
                <a:cs typeface="Arial" charset="0"/>
              </a:rPr>
              <a:t>caractere</a:t>
            </a:r>
            <a:r>
              <a:rPr lang="en-US" sz="3200" dirty="0">
                <a:latin typeface="Arial" charset="0"/>
                <a:ea typeface="Arial" charset="0"/>
                <a:cs typeface="Arial" charset="0"/>
              </a:rPr>
              <a:t> care să </a:t>
            </a:r>
            <a:r>
              <a:rPr lang="en-US" sz="3200" dirty="0" err="1">
                <a:latin typeface="Arial" charset="0"/>
                <a:ea typeface="Arial" charset="0"/>
                <a:cs typeface="Arial" charset="0"/>
              </a:rPr>
              <a:t>îmbunătățească</a:t>
            </a:r>
            <a:r>
              <a:rPr lang="en-US" sz="3200" dirty="0">
                <a:latin typeface="Arial" charset="0"/>
                <a:ea typeface="Arial" charset="0"/>
                <a:cs typeface="Arial" charset="0"/>
              </a:rPr>
              <a:t> </a:t>
            </a:r>
            <a:r>
              <a:rPr lang="en-US" sz="3200" dirty="0" err="1">
                <a:latin typeface="Arial" charset="0"/>
                <a:ea typeface="Arial" charset="0"/>
                <a:cs typeface="Arial" charset="0"/>
              </a:rPr>
              <a:t>adaptabilitatea</a:t>
            </a:r>
            <a:r>
              <a:rPr lang="en-US" sz="3200" dirty="0">
                <a:latin typeface="Arial" charset="0"/>
                <a:ea typeface="Arial" charset="0"/>
                <a:cs typeface="Arial" charset="0"/>
              </a:rPr>
              <a:t> </a:t>
            </a:r>
            <a:r>
              <a:rPr lang="en-US" sz="3200" dirty="0" err="1">
                <a:latin typeface="Arial" charset="0"/>
                <a:ea typeface="Arial" charset="0"/>
                <a:cs typeface="Arial" charset="0"/>
              </a:rPr>
              <a:t>plantelor</a:t>
            </a:r>
            <a:r>
              <a:rPr lang="en-US" sz="3200" dirty="0">
                <a:latin typeface="Arial" charset="0"/>
                <a:ea typeface="Arial" charset="0"/>
                <a:cs typeface="Arial" charset="0"/>
              </a:rPr>
              <a:t>, </a:t>
            </a:r>
            <a:r>
              <a:rPr lang="en-US" sz="3200" dirty="0" err="1">
                <a:latin typeface="Arial" charset="0"/>
                <a:ea typeface="Arial" charset="0"/>
                <a:cs typeface="Arial" charset="0"/>
              </a:rPr>
              <a:t>stabilitatea</a:t>
            </a:r>
            <a:r>
              <a:rPr lang="en-US" sz="3200" dirty="0">
                <a:latin typeface="Arial" charset="0"/>
                <a:ea typeface="Arial" charset="0"/>
                <a:cs typeface="Arial" charset="0"/>
              </a:rPr>
              <a:t> </a:t>
            </a:r>
            <a:r>
              <a:rPr lang="en-US" sz="3200" dirty="0" err="1">
                <a:latin typeface="Arial" charset="0"/>
                <a:ea typeface="Arial" charset="0"/>
                <a:cs typeface="Arial" charset="0"/>
              </a:rPr>
              <a:t>și</a:t>
            </a:r>
            <a:r>
              <a:rPr lang="en-US" sz="3200" dirty="0">
                <a:latin typeface="Arial" charset="0"/>
                <a:ea typeface="Arial" charset="0"/>
                <a:cs typeface="Arial" charset="0"/>
              </a:rPr>
              <a:t> </a:t>
            </a:r>
            <a:r>
              <a:rPr lang="en-US" sz="3200" dirty="0" err="1">
                <a:latin typeface="Arial" charset="0"/>
                <a:ea typeface="Arial" charset="0"/>
                <a:cs typeface="Arial" charset="0"/>
              </a:rPr>
              <a:t>calitatea</a:t>
            </a:r>
            <a:r>
              <a:rPr lang="en-US" sz="3200" dirty="0">
                <a:latin typeface="Arial" charset="0"/>
                <a:ea typeface="Arial" charset="0"/>
                <a:cs typeface="Arial" charset="0"/>
              </a:rPr>
              <a:t> </a:t>
            </a:r>
            <a:r>
              <a:rPr lang="en-US" sz="3200" dirty="0" err="1">
                <a:latin typeface="Arial" charset="0"/>
                <a:ea typeface="Arial" charset="0"/>
                <a:cs typeface="Arial" charset="0"/>
              </a:rPr>
              <a:t>producției</a:t>
            </a:r>
            <a:r>
              <a:rPr lang="en-US" sz="3200" dirty="0">
                <a:latin typeface="Arial" charset="0"/>
                <a:ea typeface="Arial" charset="0"/>
                <a:cs typeface="Arial" charset="0"/>
              </a:rPr>
              <a:t> </a:t>
            </a:r>
            <a:r>
              <a:rPr lang="en-US" sz="3200" dirty="0" err="1">
                <a:latin typeface="Arial" charset="0"/>
                <a:ea typeface="Arial" charset="0"/>
                <a:cs typeface="Arial" charset="0"/>
              </a:rPr>
              <a:t>în</a:t>
            </a:r>
            <a:r>
              <a:rPr lang="en-US" sz="3200" dirty="0">
                <a:latin typeface="Arial" charset="0"/>
                <a:ea typeface="Arial" charset="0"/>
                <a:cs typeface="Arial" charset="0"/>
              </a:rPr>
              <a:t> </a:t>
            </a:r>
            <a:r>
              <a:rPr lang="en-US" sz="3200" dirty="0" err="1">
                <a:latin typeface="Arial" charset="0"/>
                <a:ea typeface="Arial" charset="0"/>
                <a:cs typeface="Arial" charset="0"/>
              </a:rPr>
              <a:t>noile</a:t>
            </a:r>
            <a:r>
              <a:rPr lang="en-US" sz="3200" dirty="0">
                <a:latin typeface="Arial" charset="0"/>
                <a:ea typeface="Arial" charset="0"/>
                <a:cs typeface="Arial" charset="0"/>
              </a:rPr>
              <a:t> </a:t>
            </a:r>
            <a:r>
              <a:rPr lang="en-US" sz="3200" dirty="0" err="1">
                <a:latin typeface="Arial" charset="0"/>
                <a:ea typeface="Arial" charset="0"/>
                <a:cs typeface="Arial" charset="0"/>
              </a:rPr>
              <a:t>condiții</a:t>
            </a:r>
            <a:r>
              <a:rPr lang="en-US" sz="3200" dirty="0">
                <a:latin typeface="Arial" charset="0"/>
                <a:ea typeface="Arial" charset="0"/>
                <a:cs typeface="Arial" charset="0"/>
              </a:rPr>
              <a:t> </a:t>
            </a:r>
            <a:r>
              <a:rPr lang="en-US" sz="3200" dirty="0" err="1">
                <a:latin typeface="Arial" charset="0"/>
                <a:ea typeface="Arial" charset="0"/>
                <a:cs typeface="Arial" charset="0"/>
              </a:rPr>
              <a:t>ecoclimatice</a:t>
            </a:r>
            <a:r>
              <a:rPr lang="ro-RO" sz="3200" dirty="0">
                <a:latin typeface="Arial" charset="0"/>
                <a:ea typeface="Arial" charset="0"/>
                <a:cs typeface="Arial" charset="0"/>
              </a:rPr>
              <a:t>.</a:t>
            </a:r>
            <a:r>
              <a:rPr lang="en-US" sz="3200" dirty="0">
                <a:latin typeface="Arial" charset="0"/>
                <a:ea typeface="Arial" charset="0"/>
                <a:cs typeface="Arial" charset="0"/>
              </a:rPr>
              <a:t> </a:t>
            </a:r>
            <a:endParaRPr lang="ro-RO" sz="3200" dirty="0">
              <a:latin typeface="Arial" charset="0"/>
              <a:ea typeface="Arial" charset="0"/>
              <a:cs typeface="Arial" charset="0"/>
            </a:endParaRPr>
          </a:p>
        </p:txBody>
      </p:sp>
      <p:sp>
        <p:nvSpPr>
          <p:cNvPr id="21" name="TextBox 20"/>
          <p:cNvSpPr txBox="1"/>
          <p:nvPr/>
        </p:nvSpPr>
        <p:spPr>
          <a:xfrm>
            <a:off x="925042" y="16276681"/>
            <a:ext cx="26959340" cy="4154984"/>
          </a:xfrm>
          <a:prstGeom prst="rect">
            <a:avLst/>
          </a:prstGeom>
          <a:noFill/>
        </p:spPr>
        <p:txBody>
          <a:bodyPr wrap="square" rtlCol="0">
            <a:spAutoFit/>
          </a:bodyPr>
          <a:lstStyle/>
          <a:p>
            <a:r>
              <a:rPr lang="ro-RO" sz="4000" b="1" dirty="0">
                <a:latin typeface="Arial" charset="0"/>
                <a:ea typeface="Arial" charset="0"/>
                <a:cs typeface="Arial" charset="0"/>
              </a:rPr>
              <a:t>MATERIAL ŞI METODE </a:t>
            </a:r>
            <a:endParaRPr lang="ro-RO" sz="4000" b="1" dirty="0">
              <a:solidFill>
                <a:srgbClr val="FF0000"/>
              </a:solidFill>
              <a:latin typeface="Arial" charset="0"/>
              <a:ea typeface="Arial" charset="0"/>
              <a:cs typeface="Arial" charset="0"/>
            </a:endParaRPr>
          </a:p>
          <a:p>
            <a:pPr algn="just"/>
            <a:r>
              <a:rPr lang="en-US" sz="3200" dirty="0" err="1">
                <a:latin typeface="Arial" charset="0"/>
                <a:ea typeface="Arial" charset="0"/>
                <a:cs typeface="Arial" charset="0"/>
              </a:rPr>
              <a:t>Studiul</a:t>
            </a:r>
            <a:r>
              <a:rPr lang="en-US" sz="3200" dirty="0">
                <a:latin typeface="Arial" charset="0"/>
                <a:ea typeface="Arial" charset="0"/>
                <a:cs typeface="Arial" charset="0"/>
              </a:rPr>
              <a:t> a </a:t>
            </a:r>
            <a:r>
              <a:rPr lang="en-US" sz="3200" dirty="0" err="1">
                <a:latin typeface="Arial" charset="0"/>
                <a:ea typeface="Arial" charset="0"/>
                <a:cs typeface="Arial" charset="0"/>
              </a:rPr>
              <a:t>fost</a:t>
            </a:r>
            <a:r>
              <a:rPr lang="en-US" sz="3200" dirty="0">
                <a:latin typeface="Arial" charset="0"/>
                <a:ea typeface="Arial" charset="0"/>
                <a:cs typeface="Arial" charset="0"/>
              </a:rPr>
              <a:t> </a:t>
            </a:r>
            <a:r>
              <a:rPr lang="en-US" sz="3200" dirty="0" err="1">
                <a:latin typeface="Arial" charset="0"/>
                <a:ea typeface="Arial" charset="0"/>
                <a:cs typeface="Arial" charset="0"/>
              </a:rPr>
              <a:t>realizat</a:t>
            </a:r>
            <a:r>
              <a:rPr lang="ro-RO" sz="3200" dirty="0">
                <a:latin typeface="Arial" charset="0"/>
                <a:ea typeface="Arial" charset="0"/>
                <a:cs typeface="Arial" charset="0"/>
              </a:rPr>
              <a:t> </a:t>
            </a:r>
            <a:r>
              <a:rPr lang="en-US" sz="3200" dirty="0" err="1">
                <a:latin typeface="Arial" charset="0"/>
                <a:ea typeface="Arial" charset="0"/>
                <a:cs typeface="Arial" charset="0"/>
              </a:rPr>
              <a:t>în</a:t>
            </a:r>
            <a:r>
              <a:rPr lang="en-US" sz="3200" dirty="0">
                <a:latin typeface="Arial" charset="0"/>
                <a:ea typeface="Arial" charset="0"/>
                <a:cs typeface="Arial" charset="0"/>
              </a:rPr>
              <a:t> </a:t>
            </a:r>
            <a:r>
              <a:rPr lang="en-US" sz="3200" dirty="0" err="1">
                <a:latin typeface="Arial" charset="0"/>
                <a:ea typeface="Arial" charset="0"/>
                <a:cs typeface="Arial" charset="0"/>
              </a:rPr>
              <a:t>perioada</a:t>
            </a:r>
            <a:r>
              <a:rPr lang="en-US" sz="3200" dirty="0">
                <a:latin typeface="Arial" charset="0"/>
                <a:ea typeface="Arial" charset="0"/>
                <a:cs typeface="Arial" charset="0"/>
              </a:rPr>
              <a:t> 2021-2025, </a:t>
            </a:r>
            <a:r>
              <a:rPr lang="ro-RO" sz="3200" dirty="0">
                <a:latin typeface="Arial" charset="0"/>
                <a:ea typeface="Arial" charset="0"/>
                <a:cs typeface="Arial" charset="0"/>
              </a:rPr>
              <a:t>utiliz</a:t>
            </a:r>
            <a:r>
              <a:rPr lang="en-US" sz="3200" dirty="0">
                <a:latin typeface="Arial" charset="0"/>
                <a:ea typeface="Arial" charset="0"/>
                <a:cs typeface="Arial" charset="0"/>
              </a:rPr>
              <a:t>â</a:t>
            </a:r>
            <a:r>
              <a:rPr lang="ro-RO" sz="3200" dirty="0">
                <a:latin typeface="Arial" charset="0"/>
                <a:ea typeface="Arial" charset="0"/>
                <a:cs typeface="Arial" charset="0"/>
              </a:rPr>
              <a:t>nd </a:t>
            </a:r>
            <a:r>
              <a:rPr lang="en-US" sz="3200" dirty="0" err="1">
                <a:latin typeface="Arial" charset="0"/>
                <a:ea typeface="Arial" charset="0"/>
                <a:cs typeface="Arial" charset="0"/>
              </a:rPr>
              <a:t>elit</a:t>
            </a:r>
            <a:r>
              <a:rPr lang="ro-RO" sz="3200" dirty="0">
                <a:latin typeface="Arial" charset="0"/>
                <a:ea typeface="Arial" charset="0"/>
                <a:cs typeface="Arial" charset="0"/>
              </a:rPr>
              <a:t>a</a:t>
            </a:r>
            <a:r>
              <a:rPr lang="en-US" sz="3200" dirty="0">
                <a:latin typeface="Arial" charset="0"/>
                <a:ea typeface="Arial" charset="0"/>
                <a:cs typeface="Arial" charset="0"/>
              </a:rPr>
              <a:t> </a:t>
            </a:r>
            <a:r>
              <a:rPr lang="en-US" sz="3200" dirty="0" err="1">
                <a:latin typeface="Arial" charset="0"/>
                <a:ea typeface="Arial" charset="0"/>
                <a:cs typeface="Arial" charset="0"/>
              </a:rPr>
              <a:t>hibridă</a:t>
            </a:r>
            <a:r>
              <a:rPr lang="en-US" sz="3200" dirty="0">
                <a:latin typeface="Arial" charset="0"/>
                <a:ea typeface="Arial" charset="0"/>
                <a:cs typeface="Arial" charset="0"/>
              </a:rPr>
              <a:t> pentru </a:t>
            </a:r>
            <a:r>
              <a:rPr lang="en-US" sz="3200" dirty="0" err="1">
                <a:latin typeface="Arial" charset="0"/>
                <a:ea typeface="Arial" charset="0"/>
                <a:cs typeface="Arial" charset="0"/>
              </a:rPr>
              <a:t>struguri</a:t>
            </a:r>
            <a:r>
              <a:rPr lang="en-US" sz="3200" dirty="0">
                <a:latin typeface="Arial" charset="0"/>
                <a:ea typeface="Arial" charset="0"/>
                <a:cs typeface="Arial" charset="0"/>
              </a:rPr>
              <a:t> de vin </a:t>
            </a:r>
            <a:r>
              <a:rPr lang="en-US" sz="3200" dirty="0" err="1">
                <a:latin typeface="Arial" charset="0"/>
                <a:ea typeface="Arial" charset="0"/>
                <a:cs typeface="Arial" charset="0"/>
              </a:rPr>
              <a:t>alb</a:t>
            </a:r>
            <a:r>
              <a:rPr lang="en-US" sz="3200" dirty="0">
                <a:latin typeface="Arial" charset="0"/>
                <a:ea typeface="Arial" charset="0"/>
                <a:cs typeface="Arial" charset="0"/>
              </a:rPr>
              <a:t> E.H. 31.1.5, </a:t>
            </a:r>
            <a:r>
              <a:rPr lang="en-US" sz="3200" dirty="0" err="1">
                <a:latin typeface="Arial" charset="0"/>
                <a:ea typeface="Arial" charset="0"/>
                <a:cs typeface="Arial" charset="0"/>
              </a:rPr>
              <a:t>obținută</a:t>
            </a:r>
            <a:r>
              <a:rPr lang="en-US" sz="3200" dirty="0">
                <a:latin typeface="Arial" charset="0"/>
                <a:ea typeface="Arial" charset="0"/>
                <a:cs typeface="Arial" charset="0"/>
              </a:rPr>
              <a:t> </a:t>
            </a:r>
            <a:r>
              <a:rPr lang="en-US" sz="3200" dirty="0" err="1">
                <a:latin typeface="Arial" charset="0"/>
                <a:ea typeface="Arial" charset="0"/>
                <a:cs typeface="Arial" charset="0"/>
              </a:rPr>
              <a:t>prin</a:t>
            </a:r>
            <a:r>
              <a:rPr lang="en-US" sz="3200" dirty="0">
                <a:latin typeface="Arial" charset="0"/>
                <a:ea typeface="Arial" charset="0"/>
                <a:cs typeface="Arial" charset="0"/>
              </a:rPr>
              <a:t> </a:t>
            </a:r>
            <a:r>
              <a:rPr lang="en-US" sz="3200" dirty="0" err="1">
                <a:latin typeface="Arial" charset="0"/>
                <a:ea typeface="Arial" charset="0"/>
                <a:cs typeface="Arial" charset="0"/>
              </a:rPr>
              <a:t>polenizare</a:t>
            </a:r>
            <a:r>
              <a:rPr lang="en-US" sz="3200" dirty="0">
                <a:latin typeface="Arial" charset="0"/>
                <a:ea typeface="Arial" charset="0"/>
                <a:cs typeface="Arial" charset="0"/>
              </a:rPr>
              <a:t> </a:t>
            </a:r>
            <a:r>
              <a:rPr lang="en-US" sz="3200" dirty="0" err="1">
                <a:latin typeface="Arial" charset="0"/>
                <a:ea typeface="Arial" charset="0"/>
                <a:cs typeface="Arial" charset="0"/>
              </a:rPr>
              <a:t>încrucișată</a:t>
            </a:r>
            <a:r>
              <a:rPr lang="en-US" sz="3200" dirty="0">
                <a:latin typeface="Arial" charset="0"/>
                <a:ea typeface="Arial" charset="0"/>
                <a:cs typeface="Arial" charset="0"/>
              </a:rPr>
              <a:t> </a:t>
            </a:r>
            <a:r>
              <a:rPr lang="en-US" sz="3200" dirty="0" err="1">
                <a:latin typeface="Arial" charset="0"/>
                <a:ea typeface="Arial" charset="0"/>
                <a:cs typeface="Arial" charset="0"/>
              </a:rPr>
              <a:t>controlată</a:t>
            </a:r>
            <a:r>
              <a:rPr lang="en-US" sz="3200" dirty="0">
                <a:latin typeface="Arial" charset="0"/>
                <a:ea typeface="Arial" charset="0"/>
                <a:cs typeface="Arial" charset="0"/>
              </a:rPr>
              <a:t> </a:t>
            </a:r>
            <a:r>
              <a:rPr lang="en-US" sz="3200" dirty="0" err="1">
                <a:latin typeface="Arial" charset="0"/>
                <a:ea typeface="Arial" charset="0"/>
                <a:cs typeface="Arial" charset="0"/>
              </a:rPr>
              <a:t>între</a:t>
            </a:r>
            <a:r>
              <a:rPr lang="en-US" sz="3200" dirty="0">
                <a:latin typeface="Arial" charset="0"/>
                <a:ea typeface="Arial" charset="0"/>
                <a:cs typeface="Arial" charset="0"/>
              </a:rPr>
              <a:t> </a:t>
            </a:r>
            <a:r>
              <a:rPr lang="en-US" sz="3200" dirty="0" err="1">
                <a:latin typeface="Arial" charset="0"/>
                <a:ea typeface="Arial" charset="0"/>
                <a:cs typeface="Arial" charset="0"/>
              </a:rPr>
              <a:t>soiurile</a:t>
            </a:r>
            <a:r>
              <a:rPr lang="en-US" sz="3200" dirty="0">
                <a:latin typeface="Arial" charset="0"/>
                <a:ea typeface="Arial" charset="0"/>
                <a:cs typeface="Arial" charset="0"/>
              </a:rPr>
              <a:t> </a:t>
            </a:r>
            <a:r>
              <a:rPr lang="en-US" sz="3200" dirty="0" err="1">
                <a:latin typeface="Arial" charset="0"/>
                <a:ea typeface="Arial" charset="0"/>
                <a:cs typeface="Arial" charset="0"/>
              </a:rPr>
              <a:t>Miorița</a:t>
            </a:r>
            <a:r>
              <a:rPr lang="en-US" sz="3200" dirty="0">
                <a:latin typeface="Arial" charset="0"/>
                <a:ea typeface="Arial" charset="0"/>
                <a:cs typeface="Arial" charset="0"/>
              </a:rPr>
              <a:t> × Muscat </a:t>
            </a:r>
            <a:r>
              <a:rPr lang="en-US" sz="3200" dirty="0" err="1">
                <a:latin typeface="Arial" charset="0"/>
                <a:ea typeface="Arial" charset="0"/>
                <a:cs typeface="Arial" charset="0"/>
              </a:rPr>
              <a:t>Ottonel</a:t>
            </a:r>
            <a:r>
              <a:rPr lang="en-US" sz="3200" dirty="0">
                <a:latin typeface="Arial" charset="0"/>
                <a:ea typeface="Arial" charset="0"/>
                <a:cs typeface="Arial" charset="0"/>
              </a:rPr>
              <a:t> (</a:t>
            </a:r>
            <a:r>
              <a:rPr lang="en-US" sz="3200" i="1" dirty="0">
                <a:latin typeface="Arial" charset="0"/>
                <a:ea typeface="Arial" charset="0"/>
                <a:cs typeface="Arial" charset="0"/>
              </a:rPr>
              <a:t>Vitis vinifera </a:t>
            </a:r>
            <a:r>
              <a:rPr lang="en-US" sz="3200" dirty="0">
                <a:latin typeface="Arial" charset="0"/>
                <a:ea typeface="Arial" charset="0"/>
                <a:cs typeface="Arial" charset="0"/>
              </a:rPr>
              <a:t>L.), la </a:t>
            </a:r>
            <a:r>
              <a:rPr lang="en-US" sz="3200" dirty="0" err="1">
                <a:latin typeface="Arial" charset="0"/>
                <a:ea typeface="Arial" charset="0"/>
                <a:cs typeface="Arial" charset="0"/>
              </a:rPr>
              <a:t>Stațiunea</a:t>
            </a:r>
            <a:r>
              <a:rPr lang="en-US" sz="3200" dirty="0">
                <a:latin typeface="Arial" charset="0"/>
                <a:ea typeface="Arial" charset="0"/>
                <a:cs typeface="Arial" charset="0"/>
              </a:rPr>
              <a:t> de </a:t>
            </a:r>
            <a:r>
              <a:rPr lang="en-US" sz="3200" dirty="0" err="1">
                <a:latin typeface="Arial" charset="0"/>
                <a:ea typeface="Arial" charset="0"/>
                <a:cs typeface="Arial" charset="0"/>
              </a:rPr>
              <a:t>Cercetare</a:t>
            </a:r>
            <a:r>
              <a:rPr lang="en-US" sz="3200" dirty="0">
                <a:latin typeface="Arial" charset="0"/>
                <a:ea typeface="Arial" charset="0"/>
                <a:cs typeface="Arial" charset="0"/>
              </a:rPr>
              <a:t>-Dezvoltare pentru </a:t>
            </a:r>
            <a:r>
              <a:rPr lang="en-US" sz="3200" dirty="0" err="1">
                <a:latin typeface="Arial" charset="0"/>
                <a:ea typeface="Arial" charset="0"/>
                <a:cs typeface="Arial" charset="0"/>
              </a:rPr>
              <a:t>Viticultură</a:t>
            </a:r>
            <a:r>
              <a:rPr lang="en-US" sz="3200" dirty="0">
                <a:latin typeface="Arial" charset="0"/>
                <a:ea typeface="Arial" charset="0"/>
                <a:cs typeface="Arial" charset="0"/>
              </a:rPr>
              <a:t> </a:t>
            </a:r>
            <a:r>
              <a:rPr lang="en-US" sz="3200" dirty="0" err="1">
                <a:latin typeface="Arial" charset="0"/>
                <a:ea typeface="Arial" charset="0"/>
                <a:cs typeface="Arial" charset="0"/>
              </a:rPr>
              <a:t>și</a:t>
            </a:r>
            <a:r>
              <a:rPr lang="en-US" sz="3200" dirty="0">
                <a:latin typeface="Arial" charset="0"/>
                <a:ea typeface="Arial" charset="0"/>
                <a:cs typeface="Arial" charset="0"/>
              </a:rPr>
              <a:t> </a:t>
            </a:r>
            <a:r>
              <a:rPr lang="en-US" sz="3200" dirty="0" err="1">
                <a:latin typeface="Arial" charset="0"/>
                <a:ea typeface="Arial" charset="0"/>
                <a:cs typeface="Arial" charset="0"/>
              </a:rPr>
              <a:t>Vinificație</a:t>
            </a:r>
            <a:r>
              <a:rPr lang="en-US" sz="3200" dirty="0">
                <a:latin typeface="Arial" charset="0"/>
                <a:ea typeface="Arial" charset="0"/>
                <a:cs typeface="Arial" charset="0"/>
              </a:rPr>
              <a:t> </a:t>
            </a:r>
            <a:r>
              <a:rPr lang="en-US" sz="3200" dirty="0" err="1">
                <a:latin typeface="Arial" charset="0"/>
                <a:ea typeface="Arial" charset="0"/>
                <a:cs typeface="Arial" charset="0"/>
              </a:rPr>
              <a:t>Iași</a:t>
            </a:r>
            <a:r>
              <a:rPr lang="en-US" sz="3200" dirty="0">
                <a:latin typeface="Arial" charset="0"/>
                <a:ea typeface="Arial" charset="0"/>
                <a:cs typeface="Arial" charset="0"/>
              </a:rPr>
              <a:t>, NE </a:t>
            </a:r>
            <a:r>
              <a:rPr lang="en-US" sz="3200" dirty="0" err="1">
                <a:latin typeface="Arial" charset="0"/>
                <a:ea typeface="Arial" charset="0"/>
                <a:cs typeface="Arial" charset="0"/>
              </a:rPr>
              <a:t>României</a:t>
            </a:r>
            <a:r>
              <a:rPr lang="en-US" sz="3200" dirty="0">
                <a:latin typeface="Arial" charset="0"/>
                <a:ea typeface="Arial" charset="0"/>
                <a:cs typeface="Arial" charset="0"/>
              </a:rPr>
              <a:t>. </a:t>
            </a:r>
            <a:r>
              <a:rPr lang="en-US" sz="3200" dirty="0" err="1">
                <a:latin typeface="Arial" charset="0"/>
                <a:ea typeface="Arial" charset="0"/>
                <a:cs typeface="Arial" charset="0"/>
              </a:rPr>
              <a:t>Soiul</a:t>
            </a:r>
            <a:r>
              <a:rPr lang="en-US" sz="3200" dirty="0">
                <a:latin typeface="Arial" charset="0"/>
                <a:ea typeface="Arial" charset="0"/>
                <a:cs typeface="Arial" charset="0"/>
              </a:rPr>
              <a:t> Muscat </a:t>
            </a:r>
            <a:r>
              <a:rPr lang="en-US" sz="3200" dirty="0" err="1">
                <a:latin typeface="Arial" charset="0"/>
                <a:ea typeface="Arial" charset="0"/>
                <a:cs typeface="Arial" charset="0"/>
              </a:rPr>
              <a:t>Ottonel</a:t>
            </a:r>
            <a:r>
              <a:rPr lang="en-US" sz="3200" dirty="0">
                <a:latin typeface="Arial" charset="0"/>
                <a:ea typeface="Arial" charset="0"/>
                <a:cs typeface="Arial" charset="0"/>
              </a:rPr>
              <a:t>, ca genitor </a:t>
            </a:r>
            <a:r>
              <a:rPr lang="en-US" sz="3200" dirty="0" err="1">
                <a:latin typeface="Arial" charset="0"/>
                <a:ea typeface="Arial" charset="0"/>
                <a:cs typeface="Arial" charset="0"/>
              </a:rPr>
              <a:t>si</a:t>
            </a:r>
            <a:r>
              <a:rPr lang="en-US" sz="3200" dirty="0">
                <a:latin typeface="Arial" charset="0"/>
                <a:ea typeface="Arial" charset="0"/>
                <a:cs typeface="Arial" charset="0"/>
              </a:rPr>
              <a:t> soi </a:t>
            </a:r>
            <a:r>
              <a:rPr lang="en-US" sz="3200" dirty="0" err="1">
                <a:latin typeface="Arial" charset="0"/>
                <a:ea typeface="Arial" charset="0"/>
                <a:cs typeface="Arial" charset="0"/>
              </a:rPr>
              <a:t>cultivat</a:t>
            </a:r>
            <a:r>
              <a:rPr lang="en-US" sz="3200" dirty="0">
                <a:latin typeface="Arial" charset="0"/>
                <a:ea typeface="Arial" charset="0"/>
                <a:cs typeface="Arial" charset="0"/>
              </a:rPr>
              <a:t> pe </a:t>
            </a:r>
            <a:r>
              <a:rPr lang="en-US" sz="3200" dirty="0" err="1">
                <a:latin typeface="Arial" charset="0"/>
                <a:ea typeface="Arial" charset="0"/>
                <a:cs typeface="Arial" charset="0"/>
              </a:rPr>
              <a:t>suprafete</a:t>
            </a:r>
            <a:r>
              <a:rPr lang="en-US" sz="3200" dirty="0">
                <a:latin typeface="Arial" charset="0"/>
                <a:ea typeface="Arial" charset="0"/>
                <a:cs typeface="Arial" charset="0"/>
              </a:rPr>
              <a:t> </a:t>
            </a:r>
            <a:r>
              <a:rPr lang="en-US" sz="3200" dirty="0" err="1">
                <a:latin typeface="Arial" charset="0"/>
                <a:ea typeface="Arial" charset="0"/>
                <a:cs typeface="Arial" charset="0"/>
              </a:rPr>
              <a:t>extinse</a:t>
            </a:r>
            <a:r>
              <a:rPr lang="en-US" sz="3200" dirty="0">
                <a:latin typeface="Arial" charset="0"/>
                <a:ea typeface="Arial" charset="0"/>
                <a:cs typeface="Arial" charset="0"/>
              </a:rPr>
              <a:t> in Romania, a </a:t>
            </a:r>
            <a:r>
              <a:rPr lang="en-US" sz="3200" dirty="0" err="1">
                <a:latin typeface="Arial" charset="0"/>
                <a:ea typeface="Arial" charset="0"/>
                <a:cs typeface="Arial" charset="0"/>
              </a:rPr>
              <a:t>fost</a:t>
            </a:r>
            <a:r>
              <a:rPr lang="en-US" sz="3200" dirty="0">
                <a:latin typeface="Arial" charset="0"/>
                <a:ea typeface="Arial" charset="0"/>
                <a:cs typeface="Arial" charset="0"/>
              </a:rPr>
              <a:t> </a:t>
            </a:r>
            <a:r>
              <a:rPr lang="en-US" sz="3200" dirty="0" err="1">
                <a:latin typeface="Arial" charset="0"/>
                <a:ea typeface="Arial" charset="0"/>
                <a:cs typeface="Arial" charset="0"/>
              </a:rPr>
              <a:t>utilizat</a:t>
            </a:r>
            <a:r>
              <a:rPr lang="en-US" sz="3200" dirty="0">
                <a:latin typeface="Arial" charset="0"/>
                <a:ea typeface="Arial" charset="0"/>
                <a:cs typeface="Arial" charset="0"/>
              </a:rPr>
              <a:t> ca </a:t>
            </a:r>
            <a:r>
              <a:rPr lang="en-US" sz="3200" dirty="0" err="1">
                <a:latin typeface="Arial" charset="0"/>
                <a:ea typeface="Arial" charset="0"/>
                <a:cs typeface="Arial" charset="0"/>
              </a:rPr>
              <a:t>martor</a:t>
            </a:r>
            <a:r>
              <a:rPr lang="en-US" sz="3200" dirty="0">
                <a:latin typeface="Arial" charset="0"/>
                <a:ea typeface="Arial" charset="0"/>
                <a:cs typeface="Arial" charset="0"/>
              </a:rPr>
              <a:t>.</a:t>
            </a:r>
            <a:r>
              <a:rPr lang="ro-RO" sz="3200" dirty="0">
                <a:latin typeface="Arial" charset="0"/>
                <a:ea typeface="Arial" charset="0"/>
                <a:cs typeface="Arial" charset="0"/>
              </a:rPr>
              <a:t> </a:t>
            </a:r>
            <a:r>
              <a:rPr lang="en-US" sz="3200" dirty="0" err="1">
                <a:latin typeface="Arial" charset="0"/>
                <a:ea typeface="Arial" charset="0"/>
                <a:cs typeface="Arial" charset="0"/>
              </a:rPr>
              <a:t>Datele</a:t>
            </a:r>
            <a:r>
              <a:rPr lang="en-US" sz="3200" dirty="0">
                <a:latin typeface="Arial" charset="0"/>
                <a:ea typeface="Arial" charset="0"/>
                <a:cs typeface="Arial" charset="0"/>
              </a:rPr>
              <a:t> </a:t>
            </a:r>
            <a:r>
              <a:rPr lang="en-US" sz="3200" dirty="0" err="1">
                <a:latin typeface="Arial" charset="0"/>
                <a:ea typeface="Arial" charset="0"/>
                <a:cs typeface="Arial" charset="0"/>
              </a:rPr>
              <a:t>meteorologice</a:t>
            </a:r>
            <a:r>
              <a:rPr lang="en-US" sz="3200" dirty="0">
                <a:latin typeface="Arial" charset="0"/>
                <a:ea typeface="Arial" charset="0"/>
                <a:cs typeface="Arial" charset="0"/>
              </a:rPr>
              <a:t> au </a:t>
            </a:r>
            <a:r>
              <a:rPr lang="en-US" sz="3200" dirty="0" err="1">
                <a:latin typeface="Arial" charset="0"/>
                <a:ea typeface="Arial" charset="0"/>
                <a:cs typeface="Arial" charset="0"/>
              </a:rPr>
              <a:t>fost</a:t>
            </a:r>
            <a:r>
              <a:rPr lang="en-US" sz="3200" dirty="0">
                <a:latin typeface="Arial" charset="0"/>
                <a:ea typeface="Arial" charset="0"/>
                <a:cs typeface="Arial" charset="0"/>
              </a:rPr>
              <a:t> </a:t>
            </a:r>
            <a:r>
              <a:rPr lang="en-US" sz="3200" dirty="0" err="1">
                <a:latin typeface="Arial" charset="0"/>
                <a:ea typeface="Arial" charset="0"/>
                <a:cs typeface="Arial" charset="0"/>
              </a:rPr>
              <a:t>înregistrate</a:t>
            </a:r>
            <a:r>
              <a:rPr lang="en-US" sz="3200" dirty="0">
                <a:latin typeface="Arial" charset="0"/>
                <a:ea typeface="Arial" charset="0"/>
                <a:cs typeface="Arial" charset="0"/>
              </a:rPr>
              <a:t> </a:t>
            </a:r>
            <a:r>
              <a:rPr lang="en-US" sz="3200" dirty="0" err="1">
                <a:latin typeface="Arial" charset="0"/>
                <a:ea typeface="Arial" charset="0"/>
                <a:cs typeface="Arial" charset="0"/>
              </a:rPr>
              <a:t>prin</a:t>
            </a:r>
            <a:r>
              <a:rPr lang="en-US" sz="3200" dirty="0">
                <a:latin typeface="Arial" charset="0"/>
                <a:ea typeface="Arial" charset="0"/>
                <a:cs typeface="Arial" charset="0"/>
              </a:rPr>
              <a:t> </a:t>
            </a:r>
            <a:r>
              <a:rPr lang="en-US" sz="3200" dirty="0" err="1">
                <a:latin typeface="Arial" charset="0"/>
                <a:ea typeface="Arial" charset="0"/>
                <a:cs typeface="Arial" charset="0"/>
              </a:rPr>
              <a:t>intermediul</a:t>
            </a:r>
            <a:r>
              <a:rPr lang="en-US" sz="3200" dirty="0">
                <a:latin typeface="Arial" charset="0"/>
                <a:ea typeface="Arial" charset="0"/>
                <a:cs typeface="Arial" charset="0"/>
              </a:rPr>
              <a:t> </a:t>
            </a:r>
            <a:r>
              <a:rPr lang="en-US" sz="3200" dirty="0" err="1">
                <a:latin typeface="Arial" charset="0"/>
                <a:ea typeface="Arial" charset="0"/>
                <a:cs typeface="Arial" charset="0"/>
              </a:rPr>
              <a:t>stației</a:t>
            </a:r>
            <a:r>
              <a:rPr lang="en-US" sz="3200" dirty="0">
                <a:latin typeface="Arial" charset="0"/>
                <a:ea typeface="Arial" charset="0"/>
                <a:cs typeface="Arial" charset="0"/>
              </a:rPr>
              <a:t> </a:t>
            </a:r>
            <a:r>
              <a:rPr lang="en-US" sz="3200" dirty="0" err="1">
                <a:latin typeface="Arial" charset="0"/>
                <a:ea typeface="Arial" charset="0"/>
                <a:cs typeface="Arial" charset="0"/>
              </a:rPr>
              <a:t>meteo</a:t>
            </a:r>
            <a:r>
              <a:rPr lang="en-US" sz="3200" dirty="0">
                <a:latin typeface="Arial" charset="0"/>
                <a:ea typeface="Arial" charset="0"/>
                <a:cs typeface="Arial" charset="0"/>
              </a:rPr>
              <a:t> </a:t>
            </a:r>
            <a:r>
              <a:rPr lang="en-US" sz="3200" dirty="0" err="1">
                <a:latin typeface="Arial" charset="0"/>
                <a:ea typeface="Arial" charset="0"/>
                <a:cs typeface="Arial" charset="0"/>
              </a:rPr>
              <a:t>amplasate</a:t>
            </a:r>
            <a:r>
              <a:rPr lang="en-US" sz="3200" dirty="0">
                <a:latin typeface="Arial" charset="0"/>
                <a:ea typeface="Arial" charset="0"/>
                <a:cs typeface="Arial" charset="0"/>
              </a:rPr>
              <a:t> </a:t>
            </a:r>
            <a:r>
              <a:rPr lang="en-US" sz="3200" dirty="0" err="1">
                <a:latin typeface="Arial" charset="0"/>
                <a:ea typeface="Arial" charset="0"/>
                <a:cs typeface="Arial" charset="0"/>
              </a:rPr>
              <a:t>în</a:t>
            </a:r>
            <a:r>
              <a:rPr lang="en-US" sz="3200" dirty="0">
                <a:latin typeface="Arial" charset="0"/>
                <a:ea typeface="Arial" charset="0"/>
                <a:cs typeface="Arial" charset="0"/>
              </a:rPr>
              <a:t> </a:t>
            </a:r>
            <a:r>
              <a:rPr lang="en-US" sz="3200" dirty="0" err="1">
                <a:latin typeface="Arial" charset="0"/>
                <a:ea typeface="Arial" charset="0"/>
                <a:cs typeface="Arial" charset="0"/>
              </a:rPr>
              <a:t>parcela</a:t>
            </a:r>
            <a:r>
              <a:rPr lang="en-US" sz="3200" dirty="0">
                <a:latin typeface="Arial" charset="0"/>
                <a:ea typeface="Arial" charset="0"/>
                <a:cs typeface="Arial" charset="0"/>
              </a:rPr>
              <a:t> </a:t>
            </a:r>
            <a:r>
              <a:rPr lang="en-US" sz="3200" dirty="0" err="1">
                <a:latin typeface="Arial" charset="0"/>
                <a:ea typeface="Arial" charset="0"/>
                <a:cs typeface="Arial" charset="0"/>
              </a:rPr>
              <a:t>experimentală</a:t>
            </a:r>
            <a:r>
              <a:rPr lang="en-US" sz="3200" dirty="0">
                <a:latin typeface="Arial" charset="0"/>
                <a:ea typeface="Arial" charset="0"/>
                <a:cs typeface="Arial" charset="0"/>
              </a:rPr>
              <a:t> </a:t>
            </a:r>
            <a:r>
              <a:rPr lang="en-US" sz="3200" dirty="0" err="1">
                <a:latin typeface="Arial" charset="0"/>
                <a:ea typeface="Arial" charset="0"/>
                <a:cs typeface="Arial" charset="0"/>
              </a:rPr>
              <a:t>și</a:t>
            </a:r>
            <a:r>
              <a:rPr lang="en-US" sz="3200" dirty="0">
                <a:latin typeface="Arial" charset="0"/>
                <a:ea typeface="Arial" charset="0"/>
                <a:cs typeface="Arial" charset="0"/>
              </a:rPr>
              <a:t> software-ul </a:t>
            </a:r>
            <a:r>
              <a:rPr lang="en-US" sz="3200" dirty="0" err="1">
                <a:latin typeface="Arial" charset="0"/>
                <a:ea typeface="Arial" charset="0"/>
                <a:cs typeface="Arial" charset="0"/>
              </a:rPr>
              <a:t>AgroExpert</a:t>
            </a:r>
            <a:r>
              <a:rPr lang="en-US" sz="3200" baseline="30000" dirty="0">
                <a:latin typeface="Arial" charset="0"/>
                <a:ea typeface="Arial" charset="0"/>
                <a:cs typeface="Arial" charset="0"/>
              </a:rPr>
              <a:t>®</a:t>
            </a:r>
            <a:r>
              <a:rPr lang="en-US" sz="3200" dirty="0">
                <a:latin typeface="Arial" charset="0"/>
                <a:ea typeface="Arial" charset="0"/>
                <a:cs typeface="Arial" charset="0"/>
              </a:rPr>
              <a:t>. </a:t>
            </a:r>
            <a:r>
              <a:rPr lang="en-US" sz="3200" dirty="0" err="1">
                <a:latin typeface="Arial" charset="0"/>
                <a:ea typeface="Arial" charset="0"/>
                <a:cs typeface="Arial" charset="0"/>
              </a:rPr>
              <a:t>Cercetarea</a:t>
            </a:r>
            <a:r>
              <a:rPr lang="en-US" sz="3200" dirty="0">
                <a:latin typeface="Arial" charset="0"/>
                <a:ea typeface="Arial" charset="0"/>
                <a:cs typeface="Arial" charset="0"/>
              </a:rPr>
              <a:t> s-a </a:t>
            </a:r>
            <a:r>
              <a:rPr lang="ro-RO" sz="3200" dirty="0">
                <a:latin typeface="Arial" charset="0"/>
                <a:ea typeface="Arial" charset="0"/>
                <a:cs typeface="Arial" charset="0"/>
              </a:rPr>
              <a:t>axat</a:t>
            </a:r>
            <a:r>
              <a:rPr lang="en-US" sz="3200" dirty="0">
                <a:latin typeface="Arial" charset="0"/>
                <a:ea typeface="Arial" charset="0"/>
                <a:cs typeface="Arial" charset="0"/>
              </a:rPr>
              <a:t> pe </a:t>
            </a:r>
            <a:r>
              <a:rPr lang="en-US" sz="3200" dirty="0" err="1">
                <a:latin typeface="Arial" charset="0"/>
                <a:ea typeface="Arial" charset="0"/>
                <a:cs typeface="Arial" charset="0"/>
              </a:rPr>
              <a:t>observații</a:t>
            </a:r>
            <a:r>
              <a:rPr lang="en-US" sz="3200" dirty="0">
                <a:latin typeface="Arial" charset="0"/>
                <a:ea typeface="Arial" charset="0"/>
                <a:cs typeface="Arial" charset="0"/>
              </a:rPr>
              <a:t> </a:t>
            </a:r>
            <a:r>
              <a:rPr lang="en-US" sz="3200" dirty="0" err="1">
                <a:latin typeface="Arial" charset="0"/>
                <a:ea typeface="Arial" charset="0"/>
                <a:cs typeface="Arial" charset="0"/>
              </a:rPr>
              <a:t>și</a:t>
            </a:r>
            <a:r>
              <a:rPr lang="en-US" sz="3200" dirty="0">
                <a:latin typeface="Arial" charset="0"/>
                <a:ea typeface="Arial" charset="0"/>
                <a:cs typeface="Arial" charset="0"/>
              </a:rPr>
              <a:t> </a:t>
            </a:r>
            <a:r>
              <a:rPr lang="en-US" sz="3200" dirty="0" err="1">
                <a:latin typeface="Arial" charset="0"/>
                <a:ea typeface="Arial" charset="0"/>
                <a:cs typeface="Arial" charset="0"/>
              </a:rPr>
              <a:t>descrieri</a:t>
            </a:r>
            <a:r>
              <a:rPr lang="en-US" sz="3200" dirty="0">
                <a:latin typeface="Arial" charset="0"/>
                <a:ea typeface="Arial" charset="0"/>
                <a:cs typeface="Arial" charset="0"/>
              </a:rPr>
              <a:t> </a:t>
            </a:r>
            <a:r>
              <a:rPr lang="en-US" sz="3200" dirty="0" err="1">
                <a:latin typeface="Arial" charset="0"/>
                <a:ea typeface="Arial" charset="0"/>
                <a:cs typeface="Arial" charset="0"/>
              </a:rPr>
              <a:t>ampelografice</a:t>
            </a:r>
            <a:r>
              <a:rPr lang="en-US" sz="3200" dirty="0">
                <a:latin typeface="Arial" charset="0"/>
                <a:ea typeface="Arial" charset="0"/>
                <a:cs typeface="Arial" charset="0"/>
              </a:rPr>
              <a:t>, </a:t>
            </a:r>
            <a:r>
              <a:rPr lang="en-US" sz="3200" dirty="0" err="1">
                <a:latin typeface="Arial" charset="0"/>
                <a:ea typeface="Arial" charset="0"/>
                <a:cs typeface="Arial" charset="0"/>
              </a:rPr>
              <a:t>utilizând</a:t>
            </a:r>
            <a:r>
              <a:rPr lang="en-US" sz="3200" dirty="0">
                <a:latin typeface="Arial" charset="0"/>
                <a:ea typeface="Arial" charset="0"/>
                <a:cs typeface="Arial" charset="0"/>
              </a:rPr>
              <a:t> </a:t>
            </a:r>
            <a:r>
              <a:rPr lang="en-US" sz="3200" dirty="0" err="1">
                <a:latin typeface="Arial" charset="0"/>
                <a:ea typeface="Arial" charset="0"/>
                <a:cs typeface="Arial" charset="0"/>
              </a:rPr>
              <a:t>descriptorii</a:t>
            </a:r>
            <a:r>
              <a:rPr lang="en-US" sz="3200" dirty="0">
                <a:latin typeface="Arial" charset="0"/>
                <a:ea typeface="Arial" charset="0"/>
                <a:cs typeface="Arial" charset="0"/>
              </a:rPr>
              <a:t> OIV (2012)</a:t>
            </a:r>
            <a:r>
              <a:rPr lang="ro-RO" sz="3200" dirty="0">
                <a:latin typeface="Arial" charset="0"/>
                <a:ea typeface="Arial" charset="0"/>
                <a:cs typeface="Arial" charset="0"/>
              </a:rPr>
              <a:t> și</a:t>
            </a:r>
            <a:r>
              <a:rPr lang="en-US" sz="3200" dirty="0">
                <a:latin typeface="Arial" charset="0"/>
                <a:ea typeface="Arial" charset="0"/>
                <a:cs typeface="Arial" charset="0"/>
              </a:rPr>
              <a:t> </a:t>
            </a:r>
            <a:r>
              <a:rPr lang="en-US" sz="3200" dirty="0" err="1">
                <a:latin typeface="Arial" charset="0"/>
                <a:ea typeface="Arial" charset="0"/>
                <a:cs typeface="Arial" charset="0"/>
              </a:rPr>
              <a:t>înregistrarea</a:t>
            </a:r>
            <a:r>
              <a:rPr lang="en-US" sz="3200" dirty="0">
                <a:latin typeface="Arial" charset="0"/>
                <a:ea typeface="Arial" charset="0"/>
                <a:cs typeface="Arial" charset="0"/>
              </a:rPr>
              <a:t> de date </a:t>
            </a:r>
            <a:r>
              <a:rPr lang="en-US" sz="3200" dirty="0" err="1">
                <a:latin typeface="Arial" charset="0"/>
                <a:ea typeface="Arial" charset="0"/>
                <a:cs typeface="Arial" charset="0"/>
              </a:rPr>
              <a:t>fenologice</a:t>
            </a:r>
            <a:r>
              <a:rPr lang="en-US" sz="3200" dirty="0">
                <a:latin typeface="Arial" charset="0"/>
                <a:ea typeface="Arial" charset="0"/>
                <a:cs typeface="Arial" charset="0"/>
              </a:rPr>
              <a:t>, </a:t>
            </a:r>
            <a:r>
              <a:rPr lang="en-US" sz="3200" dirty="0" err="1">
                <a:latin typeface="Arial" charset="0"/>
                <a:ea typeface="Arial" charset="0"/>
                <a:cs typeface="Arial" charset="0"/>
              </a:rPr>
              <a:t>agrobiologice</a:t>
            </a:r>
            <a:r>
              <a:rPr lang="en-US" sz="3200" dirty="0">
                <a:latin typeface="Arial" charset="0"/>
                <a:ea typeface="Arial" charset="0"/>
                <a:cs typeface="Arial" charset="0"/>
              </a:rPr>
              <a:t> </a:t>
            </a:r>
            <a:r>
              <a:rPr lang="en-US" sz="3200" dirty="0" err="1">
                <a:latin typeface="Arial" charset="0"/>
                <a:ea typeface="Arial" charset="0"/>
                <a:cs typeface="Arial" charset="0"/>
              </a:rPr>
              <a:t>și</a:t>
            </a:r>
            <a:r>
              <a:rPr lang="en-US" sz="3200" dirty="0">
                <a:latin typeface="Arial" charset="0"/>
                <a:ea typeface="Arial" charset="0"/>
                <a:cs typeface="Arial" charset="0"/>
              </a:rPr>
              <a:t> </a:t>
            </a:r>
            <a:r>
              <a:rPr lang="en-US" sz="3200" dirty="0" err="1">
                <a:latin typeface="Arial" charset="0"/>
                <a:ea typeface="Arial" charset="0"/>
                <a:cs typeface="Arial" charset="0"/>
              </a:rPr>
              <a:t>tehnologice</a:t>
            </a:r>
            <a:r>
              <a:rPr lang="en-US" sz="3200" dirty="0">
                <a:latin typeface="Arial" charset="0"/>
                <a:ea typeface="Arial" charset="0"/>
                <a:cs typeface="Arial" charset="0"/>
              </a:rPr>
              <a:t>. </a:t>
            </a:r>
            <a:r>
              <a:rPr lang="en-US" sz="3200" dirty="0" err="1">
                <a:latin typeface="Arial" charset="0"/>
                <a:ea typeface="Arial" charset="0"/>
                <a:cs typeface="Arial" charset="0"/>
              </a:rPr>
              <a:t>Caracteristicile</a:t>
            </a:r>
            <a:r>
              <a:rPr lang="en-US" sz="3200" dirty="0">
                <a:latin typeface="Arial" charset="0"/>
                <a:ea typeface="Arial" charset="0"/>
                <a:cs typeface="Arial" charset="0"/>
              </a:rPr>
              <a:t> </a:t>
            </a:r>
            <a:r>
              <a:rPr lang="en-US" sz="3200" dirty="0" err="1">
                <a:latin typeface="Arial" charset="0"/>
                <a:ea typeface="Arial" charset="0"/>
                <a:cs typeface="Arial" charset="0"/>
              </a:rPr>
              <a:t>fizico-chimice</a:t>
            </a:r>
            <a:r>
              <a:rPr lang="en-US" sz="3200" dirty="0">
                <a:latin typeface="Arial" charset="0"/>
                <a:ea typeface="Arial" charset="0"/>
                <a:cs typeface="Arial" charset="0"/>
              </a:rPr>
              <a:t> ale </a:t>
            </a:r>
            <a:r>
              <a:rPr lang="en-US" sz="3200" dirty="0" err="1">
                <a:latin typeface="Arial" charset="0"/>
                <a:ea typeface="Arial" charset="0"/>
                <a:cs typeface="Arial" charset="0"/>
              </a:rPr>
              <a:t>mustului</a:t>
            </a:r>
            <a:r>
              <a:rPr lang="en-US" sz="3200" dirty="0">
                <a:latin typeface="Arial" charset="0"/>
                <a:ea typeface="Arial" charset="0"/>
                <a:cs typeface="Arial" charset="0"/>
              </a:rPr>
              <a:t> </a:t>
            </a:r>
            <a:r>
              <a:rPr lang="en-US" sz="3200" dirty="0" err="1">
                <a:latin typeface="Arial" charset="0"/>
                <a:ea typeface="Arial" charset="0"/>
                <a:cs typeface="Arial" charset="0"/>
              </a:rPr>
              <a:t>și</a:t>
            </a:r>
            <a:r>
              <a:rPr lang="en-US" sz="3200" dirty="0">
                <a:latin typeface="Arial" charset="0"/>
                <a:ea typeface="Arial" charset="0"/>
                <a:cs typeface="Arial" charset="0"/>
              </a:rPr>
              <a:t> </a:t>
            </a:r>
            <a:r>
              <a:rPr lang="en-US" sz="3200" dirty="0" err="1">
                <a:latin typeface="Arial" charset="0"/>
                <a:ea typeface="Arial" charset="0"/>
                <a:cs typeface="Arial" charset="0"/>
              </a:rPr>
              <a:t>vinului</a:t>
            </a:r>
            <a:r>
              <a:rPr lang="en-US" sz="3200" dirty="0">
                <a:latin typeface="Arial" charset="0"/>
                <a:ea typeface="Arial" charset="0"/>
                <a:cs typeface="Arial" charset="0"/>
              </a:rPr>
              <a:t> au </a:t>
            </a:r>
            <a:r>
              <a:rPr lang="en-US" sz="3200" dirty="0" err="1">
                <a:latin typeface="Arial" charset="0"/>
                <a:ea typeface="Arial" charset="0"/>
                <a:cs typeface="Arial" charset="0"/>
              </a:rPr>
              <a:t>fost</a:t>
            </a:r>
            <a:r>
              <a:rPr lang="en-US" sz="3200" dirty="0">
                <a:latin typeface="Arial" charset="0"/>
                <a:ea typeface="Arial" charset="0"/>
                <a:cs typeface="Arial" charset="0"/>
              </a:rPr>
              <a:t> determinate conform </a:t>
            </a:r>
            <a:r>
              <a:rPr lang="en-US" sz="3200" dirty="0" err="1">
                <a:latin typeface="Arial" charset="0"/>
                <a:ea typeface="Arial" charset="0"/>
                <a:cs typeface="Arial" charset="0"/>
              </a:rPr>
              <a:t>metodelor</a:t>
            </a:r>
            <a:r>
              <a:rPr lang="en-US" sz="3200" dirty="0">
                <a:latin typeface="Arial" charset="0"/>
                <a:ea typeface="Arial" charset="0"/>
                <a:cs typeface="Arial" charset="0"/>
              </a:rPr>
              <a:t> OIV (2019), </a:t>
            </a:r>
            <a:r>
              <a:rPr lang="en-US" sz="3200" dirty="0" err="1">
                <a:latin typeface="Arial" charset="0"/>
                <a:ea typeface="Arial" charset="0"/>
                <a:cs typeface="Arial" charset="0"/>
              </a:rPr>
              <a:t>iar</a:t>
            </a:r>
            <a:r>
              <a:rPr lang="en-US" sz="3200" dirty="0">
                <a:latin typeface="Arial" charset="0"/>
                <a:ea typeface="Arial" charset="0"/>
                <a:cs typeface="Arial" charset="0"/>
              </a:rPr>
              <a:t> </a:t>
            </a:r>
            <a:r>
              <a:rPr lang="en-US" sz="3200" dirty="0" err="1">
                <a:latin typeface="Arial" charset="0"/>
                <a:ea typeface="Arial" charset="0"/>
                <a:cs typeface="Arial" charset="0"/>
              </a:rPr>
              <a:t>analiza</a:t>
            </a:r>
            <a:r>
              <a:rPr lang="en-US" sz="3200" dirty="0">
                <a:latin typeface="Arial" charset="0"/>
                <a:ea typeface="Arial" charset="0"/>
                <a:cs typeface="Arial" charset="0"/>
              </a:rPr>
              <a:t> </a:t>
            </a:r>
            <a:r>
              <a:rPr lang="en-US" sz="3200" dirty="0" err="1">
                <a:latin typeface="Arial" charset="0"/>
                <a:ea typeface="Arial" charset="0"/>
                <a:cs typeface="Arial" charset="0"/>
              </a:rPr>
              <a:t>senzorială</a:t>
            </a:r>
            <a:r>
              <a:rPr lang="en-US" sz="3200" dirty="0">
                <a:latin typeface="Arial" charset="0"/>
                <a:ea typeface="Arial" charset="0"/>
                <a:cs typeface="Arial" charset="0"/>
              </a:rPr>
              <a:t> a </a:t>
            </a:r>
            <a:r>
              <a:rPr lang="en-US" sz="3200" dirty="0" err="1">
                <a:latin typeface="Arial" charset="0"/>
                <a:ea typeface="Arial" charset="0"/>
                <a:cs typeface="Arial" charset="0"/>
              </a:rPr>
              <a:t>vinurilor</a:t>
            </a:r>
            <a:r>
              <a:rPr lang="en-US" sz="3200" dirty="0">
                <a:latin typeface="Arial" charset="0"/>
                <a:ea typeface="Arial" charset="0"/>
                <a:cs typeface="Arial" charset="0"/>
              </a:rPr>
              <a:t> a </a:t>
            </a:r>
            <a:r>
              <a:rPr lang="en-US" sz="3200" dirty="0" err="1">
                <a:latin typeface="Arial" charset="0"/>
                <a:ea typeface="Arial" charset="0"/>
                <a:cs typeface="Arial" charset="0"/>
              </a:rPr>
              <a:t>fost</a:t>
            </a:r>
            <a:r>
              <a:rPr lang="en-US" sz="3200" dirty="0">
                <a:latin typeface="Arial" charset="0"/>
                <a:ea typeface="Arial" charset="0"/>
                <a:cs typeface="Arial" charset="0"/>
              </a:rPr>
              <a:t> </a:t>
            </a:r>
            <a:r>
              <a:rPr lang="en-US" sz="3200" dirty="0" err="1">
                <a:latin typeface="Arial" charset="0"/>
                <a:ea typeface="Arial" charset="0"/>
                <a:cs typeface="Arial" charset="0"/>
              </a:rPr>
              <a:t>efectuată</a:t>
            </a:r>
            <a:r>
              <a:rPr lang="en-US" sz="3200" dirty="0">
                <a:latin typeface="Arial" charset="0"/>
                <a:ea typeface="Arial" charset="0"/>
                <a:cs typeface="Arial" charset="0"/>
              </a:rPr>
              <a:t> de </a:t>
            </a:r>
            <a:r>
              <a:rPr lang="en-US" sz="3200" dirty="0" err="1">
                <a:latin typeface="Arial" charset="0"/>
                <a:ea typeface="Arial" charset="0"/>
                <a:cs typeface="Arial" charset="0"/>
              </a:rPr>
              <a:t>către</a:t>
            </a:r>
            <a:r>
              <a:rPr lang="en-US" sz="3200" dirty="0">
                <a:latin typeface="Arial" charset="0"/>
                <a:ea typeface="Arial" charset="0"/>
                <a:cs typeface="Arial" charset="0"/>
              </a:rPr>
              <a:t> un panel format din </a:t>
            </a:r>
            <a:r>
              <a:rPr lang="en-US" sz="3200" dirty="0" err="1">
                <a:latin typeface="Arial" charset="0"/>
                <a:ea typeface="Arial" charset="0"/>
                <a:cs typeface="Arial" charset="0"/>
              </a:rPr>
              <a:t>șapte</a:t>
            </a:r>
            <a:r>
              <a:rPr lang="en-US" sz="3200" dirty="0">
                <a:latin typeface="Arial" charset="0"/>
                <a:ea typeface="Arial" charset="0"/>
                <a:cs typeface="Arial" charset="0"/>
              </a:rPr>
              <a:t> </a:t>
            </a:r>
            <a:r>
              <a:rPr lang="en-US" sz="3200" dirty="0" err="1">
                <a:latin typeface="Arial" charset="0"/>
                <a:ea typeface="Arial" charset="0"/>
                <a:cs typeface="Arial" charset="0"/>
              </a:rPr>
              <a:t>degustători</a:t>
            </a:r>
            <a:r>
              <a:rPr lang="en-US" sz="3200" dirty="0">
                <a:latin typeface="Arial" charset="0"/>
                <a:ea typeface="Arial" charset="0"/>
                <a:cs typeface="Arial" charset="0"/>
              </a:rPr>
              <a:t> (</a:t>
            </a:r>
            <a:r>
              <a:rPr lang="en-US" sz="3200" dirty="0" err="1">
                <a:latin typeface="Arial" charset="0"/>
                <a:ea typeface="Arial" charset="0"/>
                <a:cs typeface="Arial" charset="0"/>
              </a:rPr>
              <a:t>cercetători</a:t>
            </a:r>
            <a:r>
              <a:rPr lang="en-US" sz="3200" dirty="0">
                <a:latin typeface="Arial" charset="0"/>
                <a:ea typeface="Arial" charset="0"/>
                <a:cs typeface="Arial" charset="0"/>
              </a:rPr>
              <a:t> </a:t>
            </a:r>
            <a:r>
              <a:rPr lang="en-US" sz="3200" dirty="0" err="1">
                <a:latin typeface="Arial" charset="0"/>
                <a:ea typeface="Arial" charset="0"/>
                <a:cs typeface="Arial" charset="0"/>
              </a:rPr>
              <a:t>și</a:t>
            </a:r>
            <a:r>
              <a:rPr lang="en-US" sz="3200" dirty="0">
                <a:latin typeface="Arial" charset="0"/>
                <a:ea typeface="Arial" charset="0"/>
                <a:cs typeface="Arial" charset="0"/>
              </a:rPr>
              <a:t> </a:t>
            </a:r>
            <a:r>
              <a:rPr lang="en-US" sz="3200" dirty="0" err="1">
                <a:latin typeface="Arial" charset="0"/>
                <a:ea typeface="Arial" charset="0"/>
                <a:cs typeface="Arial" charset="0"/>
              </a:rPr>
              <a:t>specialiști</a:t>
            </a:r>
            <a:r>
              <a:rPr lang="en-US" sz="3200" dirty="0">
                <a:latin typeface="Arial" charset="0"/>
                <a:ea typeface="Arial" charset="0"/>
                <a:cs typeface="Arial" charset="0"/>
              </a:rPr>
              <a:t> </a:t>
            </a:r>
            <a:r>
              <a:rPr lang="en-US" sz="3200" dirty="0" err="1">
                <a:latin typeface="Arial" charset="0"/>
                <a:ea typeface="Arial" charset="0"/>
                <a:cs typeface="Arial" charset="0"/>
              </a:rPr>
              <a:t>în</a:t>
            </a:r>
            <a:r>
              <a:rPr lang="en-US" sz="3200" dirty="0">
                <a:latin typeface="Arial" charset="0"/>
                <a:ea typeface="Arial" charset="0"/>
                <a:cs typeface="Arial" charset="0"/>
              </a:rPr>
              <a:t> </a:t>
            </a:r>
            <a:r>
              <a:rPr lang="en-US" sz="3200" dirty="0" err="1">
                <a:latin typeface="Arial" charset="0"/>
                <a:ea typeface="Arial" charset="0"/>
                <a:cs typeface="Arial" charset="0"/>
              </a:rPr>
              <a:t>oenologie</a:t>
            </a:r>
            <a:r>
              <a:rPr lang="en-US" sz="3200" dirty="0">
                <a:latin typeface="Arial" charset="0"/>
                <a:ea typeface="Arial" charset="0"/>
                <a:cs typeface="Arial" charset="0"/>
              </a:rPr>
              <a:t>), </a:t>
            </a:r>
            <a:r>
              <a:rPr lang="en-US" sz="3200" dirty="0" err="1">
                <a:latin typeface="Arial" charset="0"/>
                <a:ea typeface="Arial" charset="0"/>
                <a:cs typeface="Arial" charset="0"/>
              </a:rPr>
              <a:t>datele</a:t>
            </a:r>
            <a:r>
              <a:rPr lang="en-US" sz="3200" dirty="0">
                <a:latin typeface="Arial" charset="0"/>
                <a:ea typeface="Arial" charset="0"/>
                <a:cs typeface="Arial" charset="0"/>
              </a:rPr>
              <a:t> </a:t>
            </a:r>
            <a:r>
              <a:rPr lang="en-US" sz="3200" dirty="0" err="1">
                <a:latin typeface="Arial" charset="0"/>
                <a:ea typeface="Arial" charset="0"/>
                <a:cs typeface="Arial" charset="0"/>
              </a:rPr>
              <a:t>fiind</a:t>
            </a:r>
            <a:r>
              <a:rPr lang="en-US" sz="3200" dirty="0">
                <a:latin typeface="Arial" charset="0"/>
                <a:ea typeface="Arial" charset="0"/>
                <a:cs typeface="Arial" charset="0"/>
              </a:rPr>
              <a:t> </a:t>
            </a:r>
            <a:r>
              <a:rPr lang="en-US" sz="3200" dirty="0" err="1">
                <a:latin typeface="Arial" charset="0"/>
                <a:ea typeface="Arial" charset="0"/>
                <a:cs typeface="Arial" charset="0"/>
              </a:rPr>
              <a:t>prezentate</a:t>
            </a:r>
            <a:r>
              <a:rPr lang="en-US" sz="3200" dirty="0">
                <a:latin typeface="Arial" charset="0"/>
                <a:ea typeface="Arial" charset="0"/>
                <a:cs typeface="Arial" charset="0"/>
              </a:rPr>
              <a:t> </a:t>
            </a:r>
            <a:r>
              <a:rPr lang="ro-RO" sz="3200" dirty="0">
                <a:latin typeface="Arial" charset="0"/>
                <a:ea typeface="Arial" charset="0"/>
                <a:cs typeface="Arial" charset="0"/>
              </a:rPr>
              <a:t>ca </a:t>
            </a:r>
            <a:r>
              <a:rPr lang="en-US" sz="3200" dirty="0" err="1">
                <a:latin typeface="Arial" charset="0"/>
                <a:ea typeface="Arial" charset="0"/>
                <a:cs typeface="Arial" charset="0"/>
              </a:rPr>
              <a:t>valori</a:t>
            </a:r>
            <a:r>
              <a:rPr lang="en-US" sz="3200" dirty="0">
                <a:latin typeface="Arial" charset="0"/>
                <a:ea typeface="Arial" charset="0"/>
                <a:cs typeface="Arial" charset="0"/>
              </a:rPr>
              <a:t> </a:t>
            </a:r>
            <a:r>
              <a:rPr lang="en-US" sz="3200" dirty="0" err="1">
                <a:latin typeface="Arial" charset="0"/>
                <a:ea typeface="Arial" charset="0"/>
                <a:cs typeface="Arial" charset="0"/>
              </a:rPr>
              <a:t>medii</a:t>
            </a:r>
            <a:r>
              <a:rPr lang="en-US" sz="3200" dirty="0">
                <a:latin typeface="Arial" charset="0"/>
                <a:ea typeface="Arial" charset="0"/>
                <a:cs typeface="Arial" charset="0"/>
              </a:rPr>
              <a:t>, cu </a:t>
            </a:r>
            <a:r>
              <a:rPr lang="en-US" sz="3200" dirty="0" err="1">
                <a:latin typeface="Arial" charset="0"/>
                <a:ea typeface="Arial" charset="0"/>
                <a:cs typeface="Arial" charset="0"/>
              </a:rPr>
              <a:t>deviația</a:t>
            </a:r>
            <a:r>
              <a:rPr lang="en-US" sz="3200" dirty="0">
                <a:latin typeface="Arial" charset="0"/>
                <a:ea typeface="Arial" charset="0"/>
                <a:cs typeface="Arial" charset="0"/>
              </a:rPr>
              <a:t> standard (±).</a:t>
            </a:r>
          </a:p>
        </p:txBody>
      </p:sp>
      <p:sp>
        <p:nvSpPr>
          <p:cNvPr id="22" name="TextBox 21"/>
          <p:cNvSpPr txBox="1"/>
          <p:nvPr/>
        </p:nvSpPr>
        <p:spPr>
          <a:xfrm>
            <a:off x="925040" y="20651270"/>
            <a:ext cx="26959341" cy="3662541"/>
          </a:xfrm>
          <a:prstGeom prst="rect">
            <a:avLst/>
          </a:prstGeom>
          <a:noFill/>
        </p:spPr>
        <p:txBody>
          <a:bodyPr wrap="square" rtlCol="0">
            <a:spAutoFit/>
          </a:bodyPr>
          <a:lstStyle/>
          <a:p>
            <a:pPr algn="just"/>
            <a:r>
              <a:rPr lang="ro-RO" sz="4000" b="1" dirty="0">
                <a:latin typeface="Arial" charset="0"/>
                <a:ea typeface="Arial" charset="0"/>
                <a:cs typeface="Arial" charset="0"/>
              </a:rPr>
              <a:t>REZULTATE ȘI DISCUȚII</a:t>
            </a:r>
            <a:endParaRPr lang="ro-RO" sz="4000" b="1" dirty="0">
              <a:solidFill>
                <a:srgbClr val="FF0000"/>
              </a:solidFill>
              <a:latin typeface="Arial" charset="0"/>
              <a:ea typeface="Arial" charset="0"/>
              <a:cs typeface="Arial" charset="0"/>
            </a:endParaRPr>
          </a:p>
          <a:p>
            <a:pPr algn="just"/>
            <a:r>
              <a:rPr lang="en-US" sz="3200" noProof="0" dirty="0">
                <a:latin typeface="Arial" charset="0"/>
                <a:ea typeface="Arial" charset="0"/>
                <a:cs typeface="Arial" charset="0"/>
              </a:rPr>
              <a:t>D</a:t>
            </a:r>
            <a:r>
              <a:rPr lang="ro-RO" sz="3200" noProof="0" dirty="0" err="1">
                <a:latin typeface="Arial" charset="0"/>
                <a:ea typeface="Arial" charset="0"/>
                <a:cs typeface="Arial" charset="0"/>
              </a:rPr>
              <a:t>ezmugurire</a:t>
            </a:r>
            <a:r>
              <a:rPr lang="en-US" sz="3200" noProof="0" dirty="0">
                <a:latin typeface="Arial" charset="0"/>
                <a:ea typeface="Arial" charset="0"/>
                <a:cs typeface="Arial" charset="0"/>
              </a:rPr>
              <a:t>a </a:t>
            </a:r>
            <a:r>
              <a:rPr lang="en-US" sz="3200" noProof="0" dirty="0" err="1">
                <a:latin typeface="Arial" charset="0"/>
                <a:ea typeface="Arial" charset="0"/>
                <a:cs typeface="Arial" charset="0"/>
              </a:rPr>
              <a:t>elitei</a:t>
            </a:r>
            <a:r>
              <a:rPr lang="en-US" sz="3200" noProof="0" dirty="0">
                <a:latin typeface="Arial" charset="0"/>
                <a:ea typeface="Arial" charset="0"/>
                <a:cs typeface="Arial" charset="0"/>
              </a:rPr>
              <a:t> </a:t>
            </a:r>
            <a:r>
              <a:rPr lang="en-US" sz="3200" noProof="0" dirty="0" err="1">
                <a:latin typeface="Arial" charset="0"/>
                <a:ea typeface="Arial" charset="0"/>
                <a:cs typeface="Arial" charset="0"/>
              </a:rPr>
              <a:t>hibride</a:t>
            </a:r>
            <a:r>
              <a:rPr lang="en-US" sz="3200" noProof="0" dirty="0">
                <a:latin typeface="Arial" charset="0"/>
                <a:ea typeface="Arial" charset="0"/>
                <a:cs typeface="Arial" charset="0"/>
              </a:rPr>
              <a:t> </a:t>
            </a:r>
            <a:r>
              <a:rPr lang="ro-RO" sz="3200" dirty="0">
                <a:latin typeface="Arial" charset="0"/>
                <a:ea typeface="Arial" charset="0"/>
                <a:cs typeface="Arial" charset="0"/>
              </a:rPr>
              <a:t>31.1.5</a:t>
            </a:r>
            <a:r>
              <a:rPr lang="en-US" sz="3200" noProof="0" dirty="0">
                <a:latin typeface="Arial" charset="0"/>
                <a:ea typeface="Arial" charset="0"/>
                <a:cs typeface="Arial" charset="0"/>
              </a:rPr>
              <a:t> </a:t>
            </a:r>
            <a:r>
              <a:rPr lang="en-US" sz="3200" noProof="0" dirty="0" err="1">
                <a:latin typeface="Arial" charset="0"/>
                <a:ea typeface="Arial" charset="0"/>
                <a:cs typeface="Arial" charset="0"/>
              </a:rPr>
              <a:t>este</a:t>
            </a:r>
            <a:r>
              <a:rPr lang="en-US" sz="3200" noProof="0" dirty="0">
                <a:latin typeface="Arial" charset="0"/>
                <a:ea typeface="Arial" charset="0"/>
                <a:cs typeface="Arial" charset="0"/>
              </a:rPr>
              <a:t> </a:t>
            </a:r>
            <a:r>
              <a:rPr lang="en-US" sz="3200" noProof="0" dirty="0" err="1">
                <a:latin typeface="Arial" charset="0"/>
                <a:ea typeface="Arial" charset="0"/>
                <a:cs typeface="Arial" charset="0"/>
              </a:rPr>
              <a:t>timpurie</a:t>
            </a:r>
            <a:r>
              <a:rPr lang="en-US" sz="3200" dirty="0">
                <a:latin typeface="Arial" charset="0"/>
                <a:ea typeface="Arial" charset="0"/>
                <a:cs typeface="Arial" charset="0"/>
              </a:rPr>
              <a:t> (</a:t>
            </a:r>
            <a:r>
              <a:rPr lang="en-US" sz="3200" dirty="0">
                <a:latin typeface="Arial" panose="020B0604020202020204" pitchFamily="34" charset="0"/>
                <a:cs typeface="Arial" panose="020B0604020202020204" pitchFamily="34" charset="0"/>
              </a:rPr>
              <a:t>07.IV - 03.V)</a:t>
            </a:r>
            <a:r>
              <a:rPr lang="ro-RO" sz="3200" dirty="0">
                <a:latin typeface="Arial" charset="0"/>
                <a:ea typeface="Arial" charset="0"/>
                <a:cs typeface="Arial" charset="0"/>
              </a:rPr>
              <a:t>, florile sunt hermafrodite </a:t>
            </a:r>
            <a:r>
              <a:rPr lang="en-US" sz="3200" dirty="0">
                <a:latin typeface="Arial" charset="0"/>
                <a:ea typeface="Arial" charset="0"/>
                <a:cs typeface="Arial" charset="0"/>
              </a:rPr>
              <a:t>pe</a:t>
            </a:r>
            <a:r>
              <a:rPr lang="ro-RO" sz="3200" dirty="0">
                <a:latin typeface="Arial" charset="0"/>
                <a:ea typeface="Arial" charset="0"/>
                <a:cs typeface="Arial" charset="0"/>
              </a:rPr>
              <a:t> tip</a:t>
            </a:r>
            <a:r>
              <a:rPr lang="en-US" sz="3200" dirty="0">
                <a:latin typeface="Arial" charset="0"/>
                <a:ea typeface="Arial" charset="0"/>
                <a:cs typeface="Arial" charset="0"/>
              </a:rPr>
              <a:t>ul</a:t>
            </a:r>
            <a:r>
              <a:rPr lang="ro-RO" sz="3200" dirty="0">
                <a:latin typeface="Arial" charset="0"/>
                <a:ea typeface="Arial" charset="0"/>
                <a:cs typeface="Arial" charset="0"/>
              </a:rPr>
              <a:t> </a:t>
            </a:r>
            <a:r>
              <a:rPr lang="en-US" sz="3200" dirty="0">
                <a:latin typeface="Arial" charset="0"/>
                <a:ea typeface="Arial" charset="0"/>
                <a:cs typeface="Arial" charset="0"/>
              </a:rPr>
              <a:t>“</a:t>
            </a:r>
            <a:r>
              <a:rPr lang="en-US" sz="3200" dirty="0" err="1">
                <a:latin typeface="Arial" charset="0"/>
                <a:ea typeface="Arial" charset="0"/>
                <a:cs typeface="Arial" charset="0"/>
              </a:rPr>
              <a:t>cinci</a:t>
            </a:r>
            <a:r>
              <a:rPr lang="en-US" sz="3200" dirty="0">
                <a:latin typeface="Arial" charset="0"/>
                <a:ea typeface="Arial" charset="0"/>
                <a:cs typeface="Arial" charset="0"/>
              </a:rPr>
              <a:t>”, iar la </a:t>
            </a:r>
            <a:r>
              <a:rPr lang="en-US" sz="3200" dirty="0" err="1">
                <a:latin typeface="Arial" charset="0"/>
                <a:ea typeface="Arial" charset="0"/>
                <a:cs typeface="Arial" charset="0"/>
              </a:rPr>
              <a:t>maturitate</a:t>
            </a:r>
            <a:r>
              <a:rPr lang="en-US" sz="3200" dirty="0">
                <a:latin typeface="Arial" charset="0"/>
                <a:ea typeface="Arial" charset="0"/>
                <a:cs typeface="Arial" charset="0"/>
              </a:rPr>
              <a:t> (</a:t>
            </a:r>
            <a:r>
              <a:rPr lang="en-US" sz="3200" dirty="0">
                <a:latin typeface="Arial" panose="020B0604020202020204" pitchFamily="34" charset="0"/>
                <a:cs typeface="Arial" panose="020B0604020202020204" pitchFamily="34" charset="0"/>
              </a:rPr>
              <a:t>09.IX - 04.X) </a:t>
            </a:r>
            <a:r>
              <a:rPr lang="ro-RO" sz="3200" dirty="0">
                <a:latin typeface="Arial" charset="0"/>
                <a:ea typeface="Arial" charset="0"/>
                <a:cs typeface="Arial" charset="0"/>
              </a:rPr>
              <a:t>ciorchinii sunt </a:t>
            </a:r>
            <a:r>
              <a:rPr lang="en-US" sz="3200" dirty="0">
                <a:latin typeface="Arial" charset="0"/>
                <a:ea typeface="Arial" charset="0"/>
                <a:cs typeface="Arial" charset="0"/>
              </a:rPr>
              <a:t>de</a:t>
            </a:r>
            <a:r>
              <a:rPr lang="ro-RO" sz="3200" dirty="0">
                <a:latin typeface="Arial" charset="0"/>
                <a:ea typeface="Arial" charset="0"/>
                <a:cs typeface="Arial" charset="0"/>
              </a:rPr>
              <a:t> mărime medie (170 mm lungime)</a:t>
            </a:r>
            <a:r>
              <a:rPr lang="en-US" sz="3200" dirty="0">
                <a:latin typeface="Arial" charset="0"/>
                <a:ea typeface="Arial" charset="0"/>
                <a:cs typeface="Arial" charset="0"/>
              </a:rPr>
              <a:t>, </a:t>
            </a:r>
            <a:r>
              <a:rPr lang="ro-RO" sz="3200" dirty="0">
                <a:latin typeface="Arial" charset="0"/>
                <a:ea typeface="Arial" charset="0"/>
                <a:cs typeface="Arial" charset="0"/>
              </a:rPr>
              <a:t>cu ramificații evidente</a:t>
            </a:r>
            <a:r>
              <a:rPr lang="en-US" sz="3200" dirty="0">
                <a:latin typeface="Arial" charset="0"/>
                <a:ea typeface="Arial" charset="0"/>
                <a:cs typeface="Arial" charset="0"/>
              </a:rPr>
              <a:t> </a:t>
            </a:r>
            <a:r>
              <a:rPr lang="ro-RO" sz="3200" dirty="0">
                <a:latin typeface="Arial" charset="0"/>
                <a:ea typeface="Arial" charset="0"/>
                <a:cs typeface="Arial" charset="0"/>
              </a:rPr>
              <a:t>și</a:t>
            </a:r>
            <a:r>
              <a:rPr lang="en-US" sz="3200" dirty="0">
                <a:latin typeface="Arial" charset="0"/>
                <a:ea typeface="Arial" charset="0"/>
                <a:cs typeface="Arial" charset="0"/>
              </a:rPr>
              <a:t> o mas</a:t>
            </a:r>
            <a:r>
              <a:rPr lang="ro-RO" sz="3200" dirty="0">
                <a:latin typeface="Arial" charset="0"/>
                <a:ea typeface="Arial" charset="0"/>
                <a:cs typeface="Arial" charset="0"/>
              </a:rPr>
              <a:t>ă </a:t>
            </a:r>
            <a:r>
              <a:rPr lang="en-US" sz="3200" dirty="0" err="1">
                <a:latin typeface="Arial" charset="0"/>
                <a:ea typeface="Arial" charset="0"/>
                <a:cs typeface="Arial" charset="0"/>
              </a:rPr>
              <a:t>medie</a:t>
            </a:r>
            <a:r>
              <a:rPr lang="en-US" sz="3200" dirty="0">
                <a:latin typeface="Arial" charset="0"/>
                <a:ea typeface="Arial" charset="0"/>
                <a:cs typeface="Arial" charset="0"/>
              </a:rPr>
              <a:t> a </a:t>
            </a:r>
            <a:r>
              <a:rPr lang="ro-RO" sz="3200" dirty="0">
                <a:latin typeface="Arial" charset="0"/>
                <a:ea typeface="Arial" charset="0"/>
                <a:cs typeface="Arial" charset="0"/>
              </a:rPr>
              <a:t>strugurelui de</a:t>
            </a:r>
            <a:r>
              <a:rPr lang="en-US" sz="3200" dirty="0">
                <a:latin typeface="Arial" charset="0"/>
                <a:ea typeface="Arial" charset="0"/>
                <a:cs typeface="Arial" charset="0"/>
              </a:rPr>
              <a:t> </a:t>
            </a:r>
            <a:r>
              <a:rPr lang="ro-RO" sz="3200" dirty="0">
                <a:latin typeface="Arial" charset="0"/>
                <a:ea typeface="Arial" charset="0"/>
                <a:cs typeface="Arial" charset="0"/>
              </a:rPr>
              <a:t>236 g.</a:t>
            </a:r>
            <a:r>
              <a:rPr lang="en-US" sz="3200" dirty="0">
                <a:latin typeface="Arial" charset="0"/>
                <a:ea typeface="Arial" charset="0"/>
                <a:cs typeface="Arial" charset="0"/>
              </a:rPr>
              <a:t> </a:t>
            </a:r>
            <a:r>
              <a:rPr lang="ro-RO" sz="3200" dirty="0">
                <a:latin typeface="Arial" charset="0"/>
                <a:ea typeface="Arial" charset="0"/>
                <a:cs typeface="Arial" charset="0"/>
              </a:rPr>
              <a:t>E.H. 31.1.5 </a:t>
            </a:r>
            <a:r>
              <a:rPr lang="en-US" sz="3200" dirty="0" err="1">
                <a:latin typeface="Arial" charset="0"/>
                <a:ea typeface="Arial" charset="0"/>
                <a:cs typeface="Arial" charset="0"/>
              </a:rPr>
              <a:t>prezintă</a:t>
            </a:r>
            <a:r>
              <a:rPr lang="en-US" sz="3200" dirty="0">
                <a:latin typeface="Arial" charset="0"/>
                <a:ea typeface="Arial" charset="0"/>
                <a:cs typeface="Arial" charset="0"/>
              </a:rPr>
              <a:t> o</a:t>
            </a:r>
            <a:r>
              <a:rPr lang="ro-RO" sz="3200" dirty="0">
                <a:latin typeface="Arial" charset="0"/>
                <a:ea typeface="Arial" charset="0"/>
                <a:cs typeface="Arial" charset="0"/>
              </a:rPr>
              <a:t> </a:t>
            </a:r>
            <a:r>
              <a:rPr lang="en-US" sz="3200" dirty="0" err="1">
                <a:latin typeface="Arial" charset="0"/>
                <a:ea typeface="Arial" charset="0"/>
                <a:cs typeface="Arial" charset="0"/>
              </a:rPr>
              <a:t>perioadă</a:t>
            </a:r>
            <a:r>
              <a:rPr lang="en-US" sz="3200" dirty="0">
                <a:latin typeface="Arial" charset="0"/>
                <a:ea typeface="Arial" charset="0"/>
                <a:cs typeface="Arial" charset="0"/>
              </a:rPr>
              <a:t> de </a:t>
            </a:r>
            <a:r>
              <a:rPr lang="en-US" sz="3200" dirty="0" err="1">
                <a:latin typeface="Arial" charset="0"/>
                <a:ea typeface="Arial" charset="0"/>
                <a:cs typeface="Arial" charset="0"/>
              </a:rPr>
              <a:t>vegetație</a:t>
            </a:r>
            <a:r>
              <a:rPr lang="en-US" sz="3200" dirty="0">
                <a:latin typeface="Arial" charset="0"/>
                <a:ea typeface="Arial" charset="0"/>
                <a:cs typeface="Arial" charset="0"/>
              </a:rPr>
              <a:t> </a:t>
            </a:r>
            <a:r>
              <a:rPr lang="en-US" sz="3200" dirty="0" err="1">
                <a:latin typeface="Arial" charset="0"/>
                <a:ea typeface="Arial" charset="0"/>
                <a:cs typeface="Arial" charset="0"/>
              </a:rPr>
              <a:t>medie-lungă</a:t>
            </a:r>
            <a:r>
              <a:rPr lang="en-US" sz="3200" dirty="0">
                <a:latin typeface="Arial" charset="0"/>
                <a:ea typeface="Arial" charset="0"/>
                <a:cs typeface="Arial" charset="0"/>
              </a:rPr>
              <a:t> (</a:t>
            </a:r>
            <a:r>
              <a:rPr lang="en-US" sz="3200" dirty="0" err="1">
                <a:latin typeface="Arial" charset="0"/>
                <a:ea typeface="Arial" charset="0"/>
                <a:cs typeface="Arial" charset="0"/>
              </a:rPr>
              <a:t>cca</a:t>
            </a:r>
            <a:r>
              <a:rPr lang="en-US" sz="3200" dirty="0">
                <a:latin typeface="Arial" charset="0"/>
                <a:ea typeface="Arial" charset="0"/>
                <a:cs typeface="Arial" charset="0"/>
              </a:rPr>
              <a:t>. 194 </a:t>
            </a:r>
            <a:r>
              <a:rPr lang="en-US" sz="3200" dirty="0" err="1">
                <a:latin typeface="Arial" charset="0"/>
                <a:ea typeface="Arial" charset="0"/>
                <a:cs typeface="Arial" charset="0"/>
              </a:rPr>
              <a:t>zile</a:t>
            </a:r>
            <a:r>
              <a:rPr lang="en-US" sz="3200" dirty="0">
                <a:latin typeface="Arial" charset="0"/>
                <a:ea typeface="Arial" charset="0"/>
                <a:cs typeface="Arial" charset="0"/>
              </a:rPr>
              <a:t>), </a:t>
            </a:r>
            <a:r>
              <a:rPr lang="ro-RO" sz="3200" dirty="0">
                <a:latin typeface="Arial" charset="0"/>
                <a:ea typeface="Arial" charset="0"/>
                <a:cs typeface="Arial" charset="0"/>
              </a:rPr>
              <a:t>rezistență bună la ger (−20 °C)</a:t>
            </a:r>
            <a:r>
              <a:rPr lang="en-US" sz="3200" dirty="0">
                <a:latin typeface="Arial" charset="0"/>
                <a:ea typeface="Arial" charset="0"/>
                <a:cs typeface="Arial" charset="0"/>
              </a:rPr>
              <a:t>, </a:t>
            </a:r>
            <a:r>
              <a:rPr lang="ro-RO" sz="3200" dirty="0">
                <a:latin typeface="Arial" charset="0"/>
                <a:ea typeface="Arial" charset="0"/>
                <a:cs typeface="Arial" charset="0"/>
              </a:rPr>
              <a:t>secetă și boli criptogamice (OIV: 9)</a:t>
            </a:r>
            <a:r>
              <a:rPr lang="en-US" sz="3200" dirty="0">
                <a:latin typeface="Arial" charset="0"/>
                <a:ea typeface="Arial" charset="0"/>
                <a:cs typeface="Arial" charset="0"/>
              </a:rPr>
              <a:t>, </a:t>
            </a:r>
            <a:r>
              <a:rPr lang="en-US" sz="3200" dirty="0" err="1">
                <a:latin typeface="Arial" charset="0"/>
                <a:ea typeface="Arial" charset="0"/>
                <a:cs typeface="Arial" charset="0"/>
              </a:rPr>
              <a:t>vigoare</a:t>
            </a:r>
            <a:r>
              <a:rPr lang="en-US" sz="3200" dirty="0">
                <a:latin typeface="Arial" charset="0"/>
                <a:ea typeface="Arial" charset="0"/>
                <a:cs typeface="Arial" charset="0"/>
              </a:rPr>
              <a:t> </a:t>
            </a:r>
            <a:r>
              <a:rPr lang="en-US" sz="3200" dirty="0" err="1">
                <a:latin typeface="Arial" charset="0"/>
                <a:ea typeface="Arial" charset="0"/>
                <a:cs typeface="Arial" charset="0"/>
              </a:rPr>
              <a:t>medie</a:t>
            </a:r>
            <a:r>
              <a:rPr lang="en-US" sz="3200" dirty="0">
                <a:latin typeface="Arial" charset="0"/>
                <a:ea typeface="Arial" charset="0"/>
                <a:cs typeface="Arial" charset="0"/>
              </a:rPr>
              <a:t>, </a:t>
            </a:r>
            <a:r>
              <a:rPr lang="en-US" sz="3200" dirty="0" err="1">
                <a:latin typeface="Arial" charset="0"/>
                <a:ea typeface="Arial" charset="0"/>
                <a:cs typeface="Arial" charset="0"/>
              </a:rPr>
              <a:t>fertilitate</a:t>
            </a:r>
            <a:r>
              <a:rPr lang="en-US" sz="3200" dirty="0">
                <a:latin typeface="Arial" charset="0"/>
                <a:ea typeface="Arial" charset="0"/>
                <a:cs typeface="Arial" charset="0"/>
              </a:rPr>
              <a:t> </a:t>
            </a:r>
            <a:r>
              <a:rPr lang="en-US" sz="3200" dirty="0" err="1">
                <a:latin typeface="Arial" charset="0"/>
                <a:ea typeface="Arial" charset="0"/>
                <a:cs typeface="Arial" charset="0"/>
              </a:rPr>
              <a:t>moderată</a:t>
            </a:r>
            <a:r>
              <a:rPr lang="en-US" sz="3200" dirty="0">
                <a:latin typeface="Arial" charset="0"/>
                <a:ea typeface="Arial" charset="0"/>
                <a:cs typeface="Arial" charset="0"/>
              </a:rPr>
              <a:t> (62-80% </a:t>
            </a:r>
            <a:r>
              <a:rPr lang="en-US" sz="3200" dirty="0" err="1">
                <a:latin typeface="Arial" charset="0"/>
                <a:ea typeface="Arial" charset="0"/>
                <a:cs typeface="Arial" charset="0"/>
              </a:rPr>
              <a:t>lăstari</a:t>
            </a:r>
            <a:r>
              <a:rPr lang="en-US" sz="3200" dirty="0">
                <a:latin typeface="Arial" charset="0"/>
                <a:ea typeface="Arial" charset="0"/>
                <a:cs typeface="Arial" charset="0"/>
              </a:rPr>
              <a:t> </a:t>
            </a:r>
            <a:r>
              <a:rPr lang="en-US" sz="3200" dirty="0" err="1">
                <a:latin typeface="Arial" charset="0"/>
                <a:ea typeface="Arial" charset="0"/>
                <a:cs typeface="Arial" charset="0"/>
              </a:rPr>
              <a:t>fertili</a:t>
            </a:r>
            <a:r>
              <a:rPr lang="en-US" sz="3200" dirty="0">
                <a:latin typeface="Arial" charset="0"/>
                <a:ea typeface="Arial" charset="0"/>
                <a:cs typeface="Arial" charset="0"/>
              </a:rPr>
              <a:t>) </a:t>
            </a:r>
            <a:r>
              <a:rPr lang="en-US" sz="3200" dirty="0" err="1">
                <a:latin typeface="Arial" charset="0"/>
                <a:ea typeface="Arial" charset="0"/>
                <a:cs typeface="Arial" charset="0"/>
              </a:rPr>
              <a:t>și</a:t>
            </a:r>
            <a:r>
              <a:rPr lang="en-US" sz="3200" dirty="0">
                <a:latin typeface="Arial" charset="0"/>
                <a:ea typeface="Arial" charset="0"/>
                <a:cs typeface="Arial" charset="0"/>
              </a:rPr>
              <a:t> o </a:t>
            </a:r>
            <a:r>
              <a:rPr lang="en-US" sz="3200" dirty="0" err="1">
                <a:latin typeface="Arial" charset="0"/>
                <a:ea typeface="Arial" charset="0"/>
                <a:cs typeface="Arial" charset="0"/>
              </a:rPr>
              <a:t>productie</a:t>
            </a:r>
            <a:r>
              <a:rPr lang="en-US" sz="3200" dirty="0">
                <a:latin typeface="Arial" charset="0"/>
                <a:ea typeface="Arial" charset="0"/>
                <a:cs typeface="Arial" charset="0"/>
              </a:rPr>
              <a:t> de </a:t>
            </a:r>
            <a:r>
              <a:rPr lang="en-US" sz="3200" dirty="0" err="1">
                <a:latin typeface="Arial" charset="0"/>
                <a:ea typeface="Arial" charset="0"/>
                <a:cs typeface="Arial" charset="0"/>
              </a:rPr>
              <a:t>cca</a:t>
            </a:r>
            <a:r>
              <a:rPr lang="en-US" sz="3200" dirty="0">
                <a:latin typeface="Arial" charset="0"/>
                <a:ea typeface="Arial" charset="0"/>
                <a:cs typeface="Arial" charset="0"/>
              </a:rPr>
              <a:t>. 13 t/ha. Masa</a:t>
            </a:r>
            <a:r>
              <a:rPr lang="ro-RO" sz="3200" dirty="0">
                <a:latin typeface="Arial" charset="0"/>
                <a:ea typeface="Arial" charset="0"/>
                <a:cs typeface="Arial" charset="0"/>
              </a:rPr>
              <a:t> a 100 de boabe </a:t>
            </a:r>
            <a:r>
              <a:rPr lang="en-US" sz="3200" dirty="0">
                <a:latin typeface="Arial" charset="0"/>
                <a:ea typeface="Arial" charset="0"/>
                <a:cs typeface="Arial" charset="0"/>
              </a:rPr>
              <a:t>a </a:t>
            </a:r>
            <a:r>
              <a:rPr lang="en-US" sz="3200" dirty="0" err="1">
                <a:latin typeface="Arial" charset="0"/>
                <a:ea typeface="Arial" charset="0"/>
                <a:cs typeface="Arial" charset="0"/>
              </a:rPr>
              <a:t>fost</a:t>
            </a:r>
            <a:r>
              <a:rPr lang="en-US" sz="3200" dirty="0">
                <a:latin typeface="Arial" charset="0"/>
                <a:ea typeface="Arial" charset="0"/>
                <a:cs typeface="Arial" charset="0"/>
              </a:rPr>
              <a:t> de </a:t>
            </a:r>
            <a:r>
              <a:rPr lang="ro-RO" sz="3200" dirty="0">
                <a:latin typeface="Arial" charset="0"/>
                <a:ea typeface="Arial" charset="0"/>
                <a:cs typeface="Arial" charset="0"/>
              </a:rPr>
              <a:t>197 g</a:t>
            </a:r>
            <a:r>
              <a:rPr lang="en-US" sz="3200" dirty="0">
                <a:latin typeface="Arial" charset="0"/>
                <a:ea typeface="Arial" charset="0"/>
                <a:cs typeface="Arial" charset="0"/>
              </a:rPr>
              <a:t>, din care 14</a:t>
            </a:r>
            <a:r>
              <a:rPr lang="ro-RO" sz="3200" dirty="0">
                <a:latin typeface="Arial" charset="0"/>
                <a:ea typeface="Arial" charset="0"/>
                <a:cs typeface="Arial" charset="0"/>
              </a:rPr>
              <a:t>% semințe</a:t>
            </a:r>
            <a:r>
              <a:rPr lang="en-US" sz="3200" dirty="0">
                <a:latin typeface="Arial" charset="0"/>
                <a:ea typeface="Arial" charset="0"/>
                <a:cs typeface="Arial" charset="0"/>
              </a:rPr>
              <a:t>/</a:t>
            </a:r>
            <a:r>
              <a:rPr lang="ro-RO" sz="3200" dirty="0">
                <a:latin typeface="Arial" charset="0"/>
                <a:ea typeface="Arial" charset="0"/>
                <a:cs typeface="Arial" charset="0"/>
              </a:rPr>
              <a:t>pielițe și 86% pulpă</a:t>
            </a:r>
            <a:r>
              <a:rPr lang="en-US" sz="3200" dirty="0">
                <a:latin typeface="Arial" charset="0"/>
                <a:ea typeface="Arial" charset="0"/>
                <a:cs typeface="Arial" charset="0"/>
              </a:rPr>
              <a:t>, cu un r</a:t>
            </a:r>
            <a:r>
              <a:rPr lang="ro-RO" sz="3200" dirty="0" err="1">
                <a:latin typeface="Arial" charset="0"/>
                <a:ea typeface="Arial" charset="0"/>
                <a:cs typeface="Arial" charset="0"/>
              </a:rPr>
              <a:t>andament</a:t>
            </a:r>
            <a:r>
              <a:rPr lang="ro-RO" sz="3200" dirty="0">
                <a:latin typeface="Arial" charset="0"/>
                <a:ea typeface="Arial" charset="0"/>
                <a:cs typeface="Arial" charset="0"/>
              </a:rPr>
              <a:t> în must de </a:t>
            </a:r>
            <a:r>
              <a:rPr lang="en-US" sz="3200" dirty="0" err="1">
                <a:latin typeface="Arial" charset="0"/>
                <a:ea typeface="Arial" charset="0"/>
                <a:cs typeface="Arial" charset="0"/>
              </a:rPr>
              <a:t>cca</a:t>
            </a:r>
            <a:r>
              <a:rPr lang="en-US" sz="3200" dirty="0">
                <a:latin typeface="Arial" charset="0"/>
                <a:ea typeface="Arial" charset="0"/>
                <a:cs typeface="Arial" charset="0"/>
              </a:rPr>
              <a:t>. </a:t>
            </a:r>
            <a:r>
              <a:rPr lang="ro-RO" sz="3200" dirty="0">
                <a:latin typeface="Arial" charset="0"/>
                <a:ea typeface="Arial" charset="0"/>
                <a:cs typeface="Arial" charset="0"/>
              </a:rPr>
              <a:t>75%. Mustul prezintă concentrații mari de zaharuri (225 g/L), aromă </a:t>
            </a:r>
            <a:r>
              <a:rPr lang="en-US" sz="3200" dirty="0" err="1">
                <a:latin typeface="Arial" charset="0"/>
                <a:ea typeface="Arial" charset="0"/>
                <a:cs typeface="Arial" charset="0"/>
              </a:rPr>
              <a:t>subtil</a:t>
            </a:r>
            <a:r>
              <a:rPr lang="ro-RO" sz="3200" dirty="0">
                <a:latin typeface="Arial" charset="0"/>
                <a:ea typeface="Arial" charset="0"/>
                <a:cs typeface="Arial" charset="0"/>
              </a:rPr>
              <a:t>ă de muscat și o aciditate </a:t>
            </a:r>
            <a:r>
              <a:rPr lang="en-US" sz="3200" dirty="0">
                <a:latin typeface="Arial" charset="0"/>
                <a:ea typeface="Arial" charset="0"/>
                <a:cs typeface="Arial" charset="0"/>
              </a:rPr>
              <a:t>total</a:t>
            </a:r>
            <a:r>
              <a:rPr lang="ro-RO" sz="3200" dirty="0">
                <a:latin typeface="Arial" charset="0"/>
                <a:ea typeface="Arial" charset="0"/>
                <a:cs typeface="Arial" charset="0"/>
              </a:rPr>
              <a:t>ă ridicată (&gt;7,3</a:t>
            </a:r>
            <a:r>
              <a:rPr lang="en-US" sz="3200" dirty="0">
                <a:latin typeface="Arial" charset="0"/>
                <a:ea typeface="Arial" charset="0"/>
                <a:cs typeface="Arial" charset="0"/>
              </a:rPr>
              <a:t> </a:t>
            </a:r>
            <a:r>
              <a:rPr lang="ro-RO" sz="3200" dirty="0" err="1">
                <a:latin typeface="Arial" charset="0"/>
                <a:ea typeface="Arial" charset="0"/>
                <a:cs typeface="Arial" charset="0"/>
              </a:rPr>
              <a:t>g/L</a:t>
            </a:r>
            <a:r>
              <a:rPr lang="en-US" sz="3200" dirty="0">
                <a:latin typeface="Arial" charset="0"/>
                <a:ea typeface="Arial" charset="0"/>
                <a:cs typeface="Arial" charset="0"/>
              </a:rPr>
              <a:t> ac. </a:t>
            </a:r>
            <a:r>
              <a:rPr lang="en-US" sz="3200" dirty="0" err="1">
                <a:latin typeface="Arial" charset="0"/>
                <a:ea typeface="Arial" charset="0"/>
                <a:cs typeface="Arial" charset="0"/>
              </a:rPr>
              <a:t>tartric</a:t>
            </a:r>
            <a:r>
              <a:rPr lang="en-US" sz="3200" dirty="0">
                <a:latin typeface="Arial" charset="0"/>
                <a:ea typeface="Arial" charset="0"/>
                <a:cs typeface="Arial" charset="0"/>
              </a:rPr>
              <a:t>), </a:t>
            </a:r>
            <a:r>
              <a:rPr lang="en-US" sz="3200" dirty="0" err="1">
                <a:latin typeface="Arial" charset="0"/>
                <a:ea typeface="Arial" charset="0"/>
                <a:cs typeface="Arial" charset="0"/>
              </a:rPr>
              <a:t>vinurile</a:t>
            </a:r>
            <a:r>
              <a:rPr lang="en-US" sz="3200" dirty="0">
                <a:latin typeface="Arial" charset="0"/>
                <a:ea typeface="Arial" charset="0"/>
                <a:cs typeface="Arial" charset="0"/>
              </a:rPr>
              <a:t> </a:t>
            </a:r>
            <a:r>
              <a:rPr lang="en-US" sz="3200" dirty="0" err="1">
                <a:latin typeface="Arial" charset="0"/>
                <a:ea typeface="Arial" charset="0"/>
                <a:cs typeface="Arial" charset="0"/>
              </a:rPr>
              <a:t>obtinute</a:t>
            </a:r>
            <a:r>
              <a:rPr lang="en-US" sz="3200" dirty="0">
                <a:latin typeface="Arial" charset="0"/>
                <a:ea typeface="Arial" charset="0"/>
                <a:cs typeface="Arial" charset="0"/>
              </a:rPr>
              <a:t> </a:t>
            </a:r>
            <a:r>
              <a:rPr lang="en-US" sz="3200" dirty="0" err="1">
                <a:latin typeface="Arial" charset="0"/>
                <a:ea typeface="Arial" charset="0"/>
                <a:cs typeface="Arial" charset="0"/>
              </a:rPr>
              <a:t>fiind</a:t>
            </a:r>
            <a:r>
              <a:rPr lang="en-US" sz="3200" dirty="0">
                <a:latin typeface="Arial" charset="0"/>
                <a:ea typeface="Arial" charset="0"/>
                <a:cs typeface="Arial" charset="0"/>
              </a:rPr>
              <a:t> </a:t>
            </a:r>
            <a:r>
              <a:rPr lang="en-US" sz="3200" dirty="0" err="1">
                <a:latin typeface="Arial" charset="0"/>
                <a:ea typeface="Arial" charset="0"/>
                <a:cs typeface="Arial" charset="0"/>
              </a:rPr>
              <a:t>echilibrate</a:t>
            </a:r>
            <a:r>
              <a:rPr lang="en-US" sz="3200" dirty="0">
                <a:latin typeface="Arial" charset="0"/>
                <a:ea typeface="Arial" charset="0"/>
                <a:cs typeface="Arial" charset="0"/>
              </a:rPr>
              <a:t> structural, cu </a:t>
            </a:r>
            <a:r>
              <a:rPr lang="en-US" sz="3200" dirty="0" err="1">
                <a:latin typeface="Arial" charset="0"/>
                <a:ea typeface="Arial" charset="0"/>
                <a:cs typeface="Arial" charset="0"/>
              </a:rPr>
              <a:t>valori</a:t>
            </a:r>
            <a:r>
              <a:rPr lang="en-US" sz="3200" dirty="0">
                <a:latin typeface="Arial" charset="0"/>
                <a:ea typeface="Arial" charset="0"/>
                <a:cs typeface="Arial" charset="0"/>
              </a:rPr>
              <a:t> </a:t>
            </a:r>
            <a:r>
              <a:rPr lang="en-US" sz="3200" dirty="0" err="1">
                <a:latin typeface="Arial" charset="0"/>
                <a:ea typeface="Arial" charset="0"/>
                <a:cs typeface="Arial" charset="0"/>
              </a:rPr>
              <a:t>medii</a:t>
            </a:r>
            <a:r>
              <a:rPr lang="en-US" sz="3200" dirty="0">
                <a:latin typeface="Arial" charset="0"/>
                <a:ea typeface="Arial" charset="0"/>
                <a:cs typeface="Arial" charset="0"/>
              </a:rPr>
              <a:t> ale </a:t>
            </a:r>
            <a:r>
              <a:rPr lang="en-US" sz="3200" dirty="0" err="1">
                <a:latin typeface="Arial" charset="0"/>
                <a:ea typeface="Arial" charset="0"/>
                <a:cs typeface="Arial" charset="0"/>
              </a:rPr>
              <a:t>titrului</a:t>
            </a:r>
            <a:r>
              <a:rPr lang="en-US" sz="3200" dirty="0">
                <a:latin typeface="Arial" charset="0"/>
                <a:ea typeface="Arial" charset="0"/>
                <a:cs typeface="Arial" charset="0"/>
              </a:rPr>
              <a:t> </a:t>
            </a:r>
            <a:r>
              <a:rPr lang="en-US" sz="3200" dirty="0" err="1">
                <a:latin typeface="Arial" charset="0"/>
                <a:ea typeface="Arial" charset="0"/>
                <a:cs typeface="Arial" charset="0"/>
              </a:rPr>
              <a:t>alcoolic</a:t>
            </a:r>
            <a:r>
              <a:rPr lang="en-US" sz="3200" dirty="0">
                <a:latin typeface="Arial" charset="0"/>
                <a:ea typeface="Arial" charset="0"/>
                <a:cs typeface="Arial" charset="0"/>
              </a:rPr>
              <a:t> de 12,8 % vol.</a:t>
            </a:r>
            <a:endParaRPr lang="ro-RO" sz="3200" dirty="0">
              <a:solidFill>
                <a:srgbClr val="FF0000"/>
              </a:solidFill>
              <a:latin typeface="Arial" charset="0"/>
              <a:ea typeface="Arial" charset="0"/>
              <a:cs typeface="Arial" charset="0"/>
            </a:endParaRPr>
          </a:p>
        </p:txBody>
      </p:sp>
      <p:sp>
        <p:nvSpPr>
          <p:cNvPr id="23" name="TextBox 22"/>
          <p:cNvSpPr txBox="1"/>
          <p:nvPr/>
        </p:nvSpPr>
        <p:spPr>
          <a:xfrm>
            <a:off x="925040" y="35289165"/>
            <a:ext cx="26831878" cy="5324535"/>
          </a:xfrm>
          <a:prstGeom prst="rect">
            <a:avLst/>
          </a:prstGeom>
          <a:noFill/>
        </p:spPr>
        <p:txBody>
          <a:bodyPr wrap="square" rtlCol="0">
            <a:spAutoFit/>
          </a:bodyPr>
          <a:lstStyle/>
          <a:p>
            <a:r>
              <a:rPr lang="ro-RO" sz="4000" b="1" dirty="0">
                <a:latin typeface="Arial" charset="0"/>
                <a:ea typeface="Arial" charset="0"/>
                <a:cs typeface="Arial" charset="0"/>
              </a:rPr>
              <a:t>CONCLUZII</a:t>
            </a:r>
            <a:endParaRPr lang="ro-RO" sz="3800" b="1" dirty="0">
              <a:solidFill>
                <a:srgbClr val="FF0000"/>
              </a:solidFill>
              <a:latin typeface="Arial" charset="0"/>
              <a:ea typeface="Arial" charset="0"/>
              <a:cs typeface="Arial" charset="0"/>
            </a:endParaRPr>
          </a:p>
          <a:p>
            <a:pPr algn="just">
              <a:buAutoNum type="arabicPeriod"/>
            </a:pPr>
            <a:r>
              <a:rPr lang="en-US" sz="3000" dirty="0">
                <a:latin typeface="Arial" charset="0"/>
                <a:ea typeface="Arial" charset="0"/>
                <a:cs typeface="Arial" charset="0"/>
              </a:rPr>
              <a:t> Elita </a:t>
            </a:r>
            <a:r>
              <a:rPr lang="en-US" sz="3000" dirty="0" err="1">
                <a:latin typeface="Arial" charset="0"/>
                <a:ea typeface="Arial" charset="0"/>
                <a:cs typeface="Arial" charset="0"/>
              </a:rPr>
              <a:t>hibridă</a:t>
            </a:r>
            <a:r>
              <a:rPr lang="en-US" sz="3000" dirty="0">
                <a:latin typeface="Arial" charset="0"/>
                <a:ea typeface="Arial" charset="0"/>
                <a:cs typeface="Arial" charset="0"/>
              </a:rPr>
              <a:t> </a:t>
            </a:r>
            <a:r>
              <a:rPr lang="en-US" sz="3000" i="1" dirty="0">
                <a:latin typeface="Arial" charset="0"/>
                <a:ea typeface="Arial" charset="0"/>
                <a:cs typeface="Arial" charset="0"/>
              </a:rPr>
              <a:t>Vitis </a:t>
            </a:r>
            <a:r>
              <a:rPr lang="en-US" sz="3000" i="1">
                <a:latin typeface="Arial" charset="0"/>
                <a:ea typeface="Arial" charset="0"/>
                <a:cs typeface="Arial" charset="0"/>
              </a:rPr>
              <a:t>vinifera </a:t>
            </a:r>
            <a:r>
              <a:rPr lang="en-US" sz="3000">
                <a:latin typeface="Arial" charset="0"/>
                <a:ea typeface="Arial" charset="0"/>
                <a:cs typeface="Arial" charset="0"/>
              </a:rPr>
              <a:t>L. 31.1.5 </a:t>
            </a:r>
            <a:r>
              <a:rPr lang="en-US" sz="3000" dirty="0">
                <a:latin typeface="Arial" charset="0"/>
                <a:ea typeface="Arial" charset="0"/>
                <a:cs typeface="Arial" charset="0"/>
              </a:rPr>
              <a:t>(</a:t>
            </a:r>
            <a:r>
              <a:rPr lang="en-US" sz="3000" dirty="0" err="1">
                <a:latin typeface="Arial" charset="0"/>
                <a:ea typeface="Arial" charset="0"/>
                <a:cs typeface="Arial" charset="0"/>
              </a:rPr>
              <a:t>Miorița</a:t>
            </a:r>
            <a:r>
              <a:rPr lang="en-US" sz="3000" dirty="0">
                <a:latin typeface="Arial" charset="0"/>
                <a:ea typeface="Arial" charset="0"/>
                <a:cs typeface="Arial" charset="0"/>
              </a:rPr>
              <a:t> × Muscat </a:t>
            </a:r>
            <a:r>
              <a:rPr lang="en-US" sz="3000" dirty="0" err="1">
                <a:latin typeface="Arial" charset="0"/>
                <a:ea typeface="Arial" charset="0"/>
                <a:cs typeface="Arial" charset="0"/>
              </a:rPr>
              <a:t>Ottonel</a:t>
            </a:r>
            <a:r>
              <a:rPr lang="en-US" sz="3000" dirty="0">
                <a:latin typeface="Arial" charset="0"/>
                <a:ea typeface="Arial" charset="0"/>
                <a:cs typeface="Arial" charset="0"/>
              </a:rPr>
              <a:t>) </a:t>
            </a:r>
            <a:r>
              <a:rPr lang="en-US" sz="3000" dirty="0" err="1">
                <a:latin typeface="Arial" charset="0"/>
                <a:ea typeface="Arial" charset="0"/>
                <a:cs typeface="Arial" charset="0"/>
              </a:rPr>
              <a:t>obținută</a:t>
            </a:r>
            <a:r>
              <a:rPr lang="en-US" sz="3000" dirty="0">
                <a:latin typeface="Arial" charset="0"/>
                <a:ea typeface="Arial" charset="0"/>
                <a:cs typeface="Arial" charset="0"/>
              </a:rPr>
              <a:t> la </a:t>
            </a:r>
            <a:r>
              <a:rPr lang="en-US" sz="3000" dirty="0" err="1">
                <a:latin typeface="Arial" charset="0"/>
                <a:ea typeface="Arial" charset="0"/>
                <a:cs typeface="Arial" charset="0"/>
              </a:rPr>
              <a:t>Stațiunea</a:t>
            </a:r>
            <a:r>
              <a:rPr lang="en-US" sz="3000" dirty="0">
                <a:latin typeface="Arial" charset="0"/>
                <a:ea typeface="Arial" charset="0"/>
                <a:cs typeface="Arial" charset="0"/>
              </a:rPr>
              <a:t> de </a:t>
            </a:r>
            <a:r>
              <a:rPr lang="en-US" sz="3000" dirty="0" err="1">
                <a:latin typeface="Arial" charset="0"/>
                <a:ea typeface="Arial" charset="0"/>
                <a:cs typeface="Arial" charset="0"/>
              </a:rPr>
              <a:t>Cercetare</a:t>
            </a:r>
            <a:r>
              <a:rPr lang="en-US" sz="3000" dirty="0">
                <a:latin typeface="Arial" charset="0"/>
                <a:ea typeface="Arial" charset="0"/>
                <a:cs typeface="Arial" charset="0"/>
              </a:rPr>
              <a:t>-Dezvoltare pentru </a:t>
            </a:r>
            <a:r>
              <a:rPr lang="en-US" sz="3000" dirty="0" err="1">
                <a:latin typeface="Arial" charset="0"/>
                <a:ea typeface="Arial" charset="0"/>
                <a:cs typeface="Arial" charset="0"/>
              </a:rPr>
              <a:t>Viticultură</a:t>
            </a:r>
            <a:r>
              <a:rPr lang="en-US" sz="3000" dirty="0">
                <a:latin typeface="Arial" charset="0"/>
                <a:ea typeface="Arial" charset="0"/>
                <a:cs typeface="Arial" charset="0"/>
              </a:rPr>
              <a:t> </a:t>
            </a:r>
            <a:r>
              <a:rPr lang="en-US" sz="3000" dirty="0" err="1">
                <a:latin typeface="Arial" charset="0"/>
                <a:ea typeface="Arial" charset="0"/>
                <a:cs typeface="Arial" charset="0"/>
              </a:rPr>
              <a:t>și</a:t>
            </a:r>
            <a:r>
              <a:rPr lang="en-US" sz="3000" dirty="0">
                <a:latin typeface="Arial" charset="0"/>
                <a:ea typeface="Arial" charset="0"/>
                <a:cs typeface="Arial" charset="0"/>
              </a:rPr>
              <a:t> </a:t>
            </a:r>
            <a:r>
              <a:rPr lang="en-US" sz="3000" dirty="0" err="1">
                <a:latin typeface="Arial" charset="0"/>
                <a:ea typeface="Arial" charset="0"/>
                <a:cs typeface="Arial" charset="0"/>
              </a:rPr>
              <a:t>Vinificație</a:t>
            </a:r>
            <a:r>
              <a:rPr lang="en-US" sz="3000" dirty="0">
                <a:latin typeface="Arial" charset="0"/>
                <a:ea typeface="Arial" charset="0"/>
                <a:cs typeface="Arial" charset="0"/>
              </a:rPr>
              <a:t> </a:t>
            </a:r>
            <a:r>
              <a:rPr lang="en-US" sz="3000" dirty="0" err="1">
                <a:latin typeface="Arial" charset="0"/>
                <a:ea typeface="Arial" charset="0"/>
                <a:cs typeface="Arial" charset="0"/>
              </a:rPr>
              <a:t>Iași</a:t>
            </a:r>
            <a:r>
              <a:rPr lang="en-US" sz="3000" dirty="0">
                <a:latin typeface="Arial" charset="0"/>
                <a:ea typeface="Arial" charset="0"/>
                <a:cs typeface="Arial" charset="0"/>
              </a:rPr>
              <a:t>, a </a:t>
            </a:r>
            <a:r>
              <a:rPr lang="en-US" sz="3000" dirty="0" err="1">
                <a:latin typeface="Arial" charset="0"/>
                <a:ea typeface="Arial" charset="0"/>
                <a:cs typeface="Arial" charset="0"/>
              </a:rPr>
              <a:t>demonstrat</a:t>
            </a:r>
            <a:r>
              <a:rPr lang="en-US" sz="3000" dirty="0">
                <a:latin typeface="Arial" charset="0"/>
                <a:ea typeface="Arial" charset="0"/>
                <a:cs typeface="Arial" charset="0"/>
              </a:rPr>
              <a:t> o </a:t>
            </a:r>
            <a:r>
              <a:rPr lang="en-US" sz="3000" dirty="0" err="1">
                <a:latin typeface="Arial" charset="0"/>
                <a:ea typeface="Arial" charset="0"/>
                <a:cs typeface="Arial" charset="0"/>
              </a:rPr>
              <a:t>adaptabilitate</a:t>
            </a:r>
            <a:r>
              <a:rPr lang="en-US" sz="3000" dirty="0">
                <a:latin typeface="Arial" charset="0"/>
                <a:ea typeface="Arial" charset="0"/>
                <a:cs typeface="Arial" charset="0"/>
              </a:rPr>
              <a:t> </a:t>
            </a:r>
            <a:r>
              <a:rPr lang="en-US" sz="3000" dirty="0" err="1">
                <a:latin typeface="Arial" charset="0"/>
                <a:ea typeface="Arial" charset="0"/>
                <a:cs typeface="Arial" charset="0"/>
              </a:rPr>
              <a:t>ridicată</a:t>
            </a:r>
            <a:r>
              <a:rPr lang="en-US" sz="3000" dirty="0">
                <a:latin typeface="Arial" charset="0"/>
                <a:ea typeface="Arial" charset="0"/>
                <a:cs typeface="Arial" charset="0"/>
              </a:rPr>
              <a:t> la </a:t>
            </a:r>
            <a:r>
              <a:rPr lang="en-US" sz="3000" dirty="0" err="1">
                <a:latin typeface="Arial" charset="0"/>
                <a:ea typeface="Arial" charset="0"/>
                <a:cs typeface="Arial" charset="0"/>
              </a:rPr>
              <a:t>condițiile</a:t>
            </a:r>
            <a:r>
              <a:rPr lang="en-US" sz="3000" dirty="0">
                <a:latin typeface="Arial" charset="0"/>
                <a:ea typeface="Arial" charset="0"/>
                <a:cs typeface="Arial" charset="0"/>
              </a:rPr>
              <a:t> </a:t>
            </a:r>
            <a:r>
              <a:rPr lang="en-US" sz="3000" dirty="0" err="1">
                <a:latin typeface="Arial" charset="0"/>
                <a:ea typeface="Arial" charset="0"/>
                <a:cs typeface="Arial" charset="0"/>
              </a:rPr>
              <a:t>ecopedoclimatice</a:t>
            </a:r>
            <a:r>
              <a:rPr lang="en-US" sz="3000" dirty="0">
                <a:latin typeface="Arial" charset="0"/>
                <a:ea typeface="Arial" charset="0"/>
                <a:cs typeface="Arial" charset="0"/>
              </a:rPr>
              <a:t> ale </a:t>
            </a:r>
            <a:r>
              <a:rPr lang="en-US" sz="3000" dirty="0" err="1">
                <a:latin typeface="Arial" charset="0"/>
                <a:ea typeface="Arial" charset="0"/>
                <a:cs typeface="Arial" charset="0"/>
              </a:rPr>
              <a:t>centrului</a:t>
            </a:r>
            <a:r>
              <a:rPr lang="en-US" sz="3000" dirty="0">
                <a:latin typeface="Arial" charset="0"/>
                <a:ea typeface="Arial" charset="0"/>
                <a:cs typeface="Arial" charset="0"/>
              </a:rPr>
              <a:t> </a:t>
            </a:r>
            <a:r>
              <a:rPr lang="en-US" sz="3000" dirty="0" err="1">
                <a:latin typeface="Arial" charset="0"/>
                <a:ea typeface="Arial" charset="0"/>
                <a:cs typeface="Arial" charset="0"/>
              </a:rPr>
              <a:t>viticol</a:t>
            </a:r>
            <a:r>
              <a:rPr lang="en-US" sz="3000" dirty="0">
                <a:latin typeface="Arial" charset="0"/>
                <a:ea typeface="Arial" charset="0"/>
                <a:cs typeface="Arial" charset="0"/>
              </a:rPr>
              <a:t> </a:t>
            </a:r>
            <a:r>
              <a:rPr lang="en-US" sz="3000" dirty="0" err="1">
                <a:latin typeface="Arial" charset="0"/>
                <a:ea typeface="Arial" charset="0"/>
                <a:cs typeface="Arial" charset="0"/>
              </a:rPr>
              <a:t>Copou-Iași</a:t>
            </a:r>
            <a:r>
              <a:rPr lang="en-US" sz="3000" dirty="0">
                <a:latin typeface="Arial" charset="0"/>
                <a:ea typeface="Arial" charset="0"/>
                <a:cs typeface="Arial" charset="0"/>
              </a:rPr>
              <a:t> </a:t>
            </a:r>
            <a:r>
              <a:rPr lang="it-IT" sz="3000" dirty="0">
                <a:latin typeface="Arial" charset="0"/>
                <a:ea typeface="Arial" charset="0"/>
                <a:cs typeface="Arial" charset="0"/>
              </a:rPr>
              <a:t>și stabilitate crescut</a:t>
            </a:r>
            <a:r>
              <a:rPr lang="en-US" sz="3000" dirty="0">
                <a:latin typeface="Arial" charset="0"/>
                <a:ea typeface="Arial" charset="0"/>
                <a:cs typeface="Arial" charset="0"/>
              </a:rPr>
              <a:t>ă</a:t>
            </a:r>
            <a:r>
              <a:rPr lang="it-IT" sz="3000" dirty="0">
                <a:latin typeface="Arial" charset="0"/>
                <a:ea typeface="Arial" charset="0"/>
                <a:cs typeface="Arial" charset="0"/>
              </a:rPr>
              <a:t> în contextul variațiilor </a:t>
            </a:r>
            <a:r>
              <a:rPr lang="it-IT" sz="3000">
                <a:latin typeface="Arial" charset="0"/>
                <a:ea typeface="Arial" charset="0"/>
                <a:cs typeface="Arial" charset="0"/>
              </a:rPr>
              <a:t>climatice actuale.</a:t>
            </a:r>
            <a:endParaRPr lang="ro-RO" sz="3000" dirty="0">
              <a:latin typeface="Arial" charset="0"/>
              <a:ea typeface="Arial" charset="0"/>
              <a:cs typeface="Arial" charset="0"/>
            </a:endParaRPr>
          </a:p>
          <a:p>
            <a:pPr algn="just"/>
            <a:r>
              <a:rPr lang="en-US" sz="3000">
                <a:latin typeface="Arial" charset="0"/>
                <a:ea typeface="Arial" charset="0"/>
                <a:cs typeface="Arial" charset="0"/>
              </a:rPr>
              <a:t>2. </a:t>
            </a:r>
            <a:r>
              <a:rPr lang="en-US" sz="3000" dirty="0" err="1">
                <a:latin typeface="Arial" charset="0"/>
                <a:ea typeface="Arial" charset="0"/>
                <a:cs typeface="Arial" charset="0"/>
              </a:rPr>
              <a:t>În</a:t>
            </a:r>
            <a:r>
              <a:rPr lang="en-US" sz="3000" dirty="0">
                <a:latin typeface="Arial" charset="0"/>
                <a:ea typeface="Arial" charset="0"/>
                <a:cs typeface="Arial" charset="0"/>
              </a:rPr>
              <a:t> </a:t>
            </a:r>
            <a:r>
              <a:rPr lang="en-US" sz="3000" dirty="0" err="1">
                <a:latin typeface="Arial" charset="0"/>
                <a:ea typeface="Arial" charset="0"/>
                <a:cs typeface="Arial" charset="0"/>
              </a:rPr>
              <a:t>perioada</a:t>
            </a:r>
            <a:r>
              <a:rPr lang="en-US" sz="3000" dirty="0">
                <a:latin typeface="Arial" charset="0"/>
                <a:ea typeface="Arial" charset="0"/>
                <a:cs typeface="Arial" charset="0"/>
              </a:rPr>
              <a:t> 2021-2025, </a:t>
            </a:r>
            <a:r>
              <a:rPr lang="en-US" sz="3000" dirty="0" err="1">
                <a:latin typeface="Arial" charset="0"/>
                <a:ea typeface="Arial" charset="0"/>
                <a:cs typeface="Arial" charset="0"/>
              </a:rPr>
              <a:t>elita</a:t>
            </a:r>
            <a:r>
              <a:rPr lang="en-US" sz="3000" dirty="0">
                <a:latin typeface="Arial" charset="0"/>
                <a:ea typeface="Arial" charset="0"/>
                <a:cs typeface="Arial" charset="0"/>
              </a:rPr>
              <a:t> </a:t>
            </a:r>
            <a:r>
              <a:rPr lang="en-US" sz="3000" dirty="0" err="1">
                <a:latin typeface="Arial" charset="0"/>
                <a:ea typeface="Arial" charset="0"/>
                <a:cs typeface="Arial" charset="0"/>
              </a:rPr>
              <a:t>hibridă</a:t>
            </a:r>
            <a:r>
              <a:rPr lang="en-US" sz="3000" dirty="0">
                <a:latin typeface="Arial" charset="0"/>
                <a:ea typeface="Arial" charset="0"/>
                <a:cs typeface="Arial" charset="0"/>
              </a:rPr>
              <a:t> a </a:t>
            </a:r>
            <a:r>
              <a:rPr lang="en-US" sz="3000" dirty="0" err="1">
                <a:latin typeface="Arial" charset="0"/>
                <a:ea typeface="Arial" charset="0"/>
                <a:cs typeface="Arial" charset="0"/>
              </a:rPr>
              <a:t>prezentat</a:t>
            </a:r>
            <a:r>
              <a:rPr lang="en-US" sz="3000" dirty="0">
                <a:latin typeface="Arial" charset="0"/>
                <a:ea typeface="Arial" charset="0"/>
                <a:cs typeface="Arial" charset="0"/>
              </a:rPr>
              <a:t> o </a:t>
            </a:r>
            <a:r>
              <a:rPr lang="en-US" sz="3000" dirty="0" err="1">
                <a:latin typeface="Arial" charset="0"/>
                <a:ea typeface="Arial" charset="0"/>
                <a:cs typeface="Arial" charset="0"/>
              </a:rPr>
              <a:t>perioadă</a:t>
            </a:r>
            <a:r>
              <a:rPr lang="en-US" sz="3000" dirty="0">
                <a:latin typeface="Arial" charset="0"/>
                <a:ea typeface="Arial" charset="0"/>
                <a:cs typeface="Arial" charset="0"/>
              </a:rPr>
              <a:t> de </a:t>
            </a:r>
            <a:r>
              <a:rPr lang="en-US" sz="3000" dirty="0" err="1">
                <a:latin typeface="Arial" charset="0"/>
                <a:ea typeface="Arial" charset="0"/>
                <a:cs typeface="Arial" charset="0"/>
              </a:rPr>
              <a:t>vegetație</a:t>
            </a:r>
            <a:r>
              <a:rPr lang="en-US" sz="3000" dirty="0">
                <a:latin typeface="Arial" charset="0"/>
                <a:ea typeface="Arial" charset="0"/>
                <a:cs typeface="Arial" charset="0"/>
              </a:rPr>
              <a:t> </a:t>
            </a:r>
            <a:r>
              <a:rPr lang="en-US" sz="3000" dirty="0" err="1">
                <a:latin typeface="Arial" charset="0"/>
                <a:ea typeface="Arial" charset="0"/>
                <a:cs typeface="Arial" charset="0"/>
              </a:rPr>
              <a:t>medie</a:t>
            </a:r>
            <a:r>
              <a:rPr lang="en-US" sz="3000" dirty="0">
                <a:latin typeface="Arial" charset="0"/>
                <a:ea typeface="Arial" charset="0"/>
                <a:cs typeface="Arial" charset="0"/>
              </a:rPr>
              <a:t>, de </a:t>
            </a:r>
            <a:r>
              <a:rPr lang="en-US" sz="3000" dirty="0" err="1">
                <a:latin typeface="Arial" charset="0"/>
                <a:ea typeface="Arial" charset="0"/>
                <a:cs typeface="Arial" charset="0"/>
              </a:rPr>
              <a:t>aproximativ</a:t>
            </a:r>
            <a:r>
              <a:rPr lang="en-US" sz="3000" dirty="0">
                <a:latin typeface="Arial" charset="0"/>
                <a:ea typeface="Arial" charset="0"/>
                <a:cs typeface="Arial" charset="0"/>
              </a:rPr>
              <a:t> 194 de </a:t>
            </a:r>
            <a:r>
              <a:rPr lang="en-US" sz="3000" dirty="0" err="1">
                <a:latin typeface="Arial" charset="0"/>
                <a:ea typeface="Arial" charset="0"/>
                <a:cs typeface="Arial" charset="0"/>
              </a:rPr>
              <a:t>zile</a:t>
            </a:r>
            <a:r>
              <a:rPr lang="en-US" sz="3000" dirty="0">
                <a:latin typeface="Arial" charset="0"/>
                <a:ea typeface="Arial" charset="0"/>
                <a:cs typeface="Arial" charset="0"/>
              </a:rPr>
              <a:t>, cu </a:t>
            </a:r>
            <a:r>
              <a:rPr lang="en-US" sz="3000" dirty="0" err="1">
                <a:latin typeface="Arial" charset="0"/>
                <a:ea typeface="Arial" charset="0"/>
                <a:cs typeface="Arial" charset="0"/>
              </a:rPr>
              <a:t>dezmugurire</a:t>
            </a:r>
            <a:r>
              <a:rPr lang="en-US" sz="3000" dirty="0">
                <a:latin typeface="Arial" charset="0"/>
                <a:ea typeface="Arial" charset="0"/>
                <a:cs typeface="Arial" charset="0"/>
              </a:rPr>
              <a:t> </a:t>
            </a:r>
            <a:r>
              <a:rPr lang="en-US" sz="3000" dirty="0" err="1">
                <a:latin typeface="Arial" charset="0"/>
                <a:ea typeface="Arial" charset="0"/>
                <a:cs typeface="Arial" charset="0"/>
              </a:rPr>
              <a:t>timpurie</a:t>
            </a:r>
            <a:r>
              <a:rPr lang="en-US" sz="3000" dirty="0">
                <a:latin typeface="Arial" charset="0"/>
                <a:ea typeface="Arial" charset="0"/>
                <a:cs typeface="Arial" charset="0"/>
              </a:rPr>
              <a:t> (luna </a:t>
            </a:r>
            <a:r>
              <a:rPr lang="en-US" sz="3000" dirty="0" err="1">
                <a:latin typeface="Arial" charset="0"/>
                <a:ea typeface="Arial" charset="0"/>
                <a:cs typeface="Arial" charset="0"/>
              </a:rPr>
              <a:t>Aprilie</a:t>
            </a:r>
            <a:r>
              <a:rPr lang="en-US" sz="3000" dirty="0">
                <a:latin typeface="Arial" charset="0"/>
                <a:ea typeface="Arial" charset="0"/>
                <a:cs typeface="Arial" charset="0"/>
              </a:rPr>
              <a:t>), </a:t>
            </a:r>
            <a:r>
              <a:rPr lang="en-US" sz="3000" dirty="0" err="1">
                <a:latin typeface="Arial" charset="0"/>
                <a:ea typeface="Arial" charset="0"/>
                <a:cs typeface="Arial" charset="0"/>
              </a:rPr>
              <a:t>strugurii</a:t>
            </a:r>
            <a:r>
              <a:rPr lang="en-US" sz="3000" dirty="0">
                <a:latin typeface="Arial" charset="0"/>
                <a:ea typeface="Arial" charset="0"/>
                <a:cs typeface="Arial" charset="0"/>
              </a:rPr>
              <a:t> </a:t>
            </a:r>
            <a:r>
              <a:rPr lang="en-US" sz="3000" dirty="0" err="1">
                <a:latin typeface="Arial" charset="0"/>
                <a:ea typeface="Arial" charset="0"/>
                <a:cs typeface="Arial" charset="0"/>
              </a:rPr>
              <a:t>atingând</a:t>
            </a:r>
            <a:r>
              <a:rPr lang="en-US" sz="3000" dirty="0">
                <a:latin typeface="Arial" charset="0"/>
                <a:ea typeface="Arial" charset="0"/>
                <a:cs typeface="Arial" charset="0"/>
              </a:rPr>
              <a:t> </a:t>
            </a:r>
            <a:r>
              <a:rPr lang="en-US" sz="3000" dirty="0" err="1">
                <a:latin typeface="Arial" charset="0"/>
                <a:ea typeface="Arial" charset="0"/>
                <a:cs typeface="Arial" charset="0"/>
              </a:rPr>
              <a:t>maturitatea</a:t>
            </a:r>
            <a:r>
              <a:rPr lang="en-US" sz="3000" dirty="0">
                <a:latin typeface="Arial" charset="0"/>
                <a:ea typeface="Arial" charset="0"/>
                <a:cs typeface="Arial" charset="0"/>
              </a:rPr>
              <a:t> </a:t>
            </a:r>
            <a:r>
              <a:rPr lang="en-US" sz="3000" dirty="0" err="1">
                <a:latin typeface="Arial" charset="0"/>
                <a:ea typeface="Arial" charset="0"/>
                <a:cs typeface="Arial" charset="0"/>
              </a:rPr>
              <a:t>deplină</a:t>
            </a:r>
            <a:r>
              <a:rPr lang="en-US" sz="3000" dirty="0">
                <a:latin typeface="Arial" charset="0"/>
                <a:ea typeface="Arial" charset="0"/>
                <a:cs typeface="Arial" charset="0"/>
              </a:rPr>
              <a:t> </a:t>
            </a:r>
            <a:r>
              <a:rPr lang="en-US" sz="3000" dirty="0" err="1">
                <a:latin typeface="Arial" charset="0"/>
                <a:ea typeface="Arial" charset="0"/>
                <a:cs typeface="Arial" charset="0"/>
              </a:rPr>
              <a:t>în</a:t>
            </a:r>
            <a:r>
              <a:rPr lang="en-US" sz="3000" dirty="0">
                <a:latin typeface="Arial" charset="0"/>
                <a:ea typeface="Arial" charset="0"/>
                <a:cs typeface="Arial" charset="0"/>
              </a:rPr>
              <a:t> ultima </a:t>
            </a:r>
            <a:r>
              <a:rPr lang="en-US" sz="3000" dirty="0" err="1">
                <a:latin typeface="Arial" charset="0"/>
                <a:ea typeface="Arial" charset="0"/>
                <a:cs typeface="Arial" charset="0"/>
              </a:rPr>
              <a:t>decadă</a:t>
            </a:r>
            <a:r>
              <a:rPr lang="en-US" sz="3000" dirty="0">
                <a:latin typeface="Arial" charset="0"/>
                <a:ea typeface="Arial" charset="0"/>
                <a:cs typeface="Arial" charset="0"/>
              </a:rPr>
              <a:t> a </a:t>
            </a:r>
            <a:r>
              <a:rPr lang="en-US" sz="3000" dirty="0" err="1">
                <a:latin typeface="Arial" charset="0"/>
                <a:ea typeface="Arial" charset="0"/>
                <a:cs typeface="Arial" charset="0"/>
              </a:rPr>
              <a:t>lunii</a:t>
            </a:r>
            <a:r>
              <a:rPr lang="en-US" sz="3000" dirty="0">
                <a:latin typeface="Arial" charset="0"/>
                <a:ea typeface="Arial" charset="0"/>
                <a:cs typeface="Arial" charset="0"/>
              </a:rPr>
              <a:t> </a:t>
            </a:r>
            <a:r>
              <a:rPr lang="en-US" sz="3000" dirty="0" err="1">
                <a:latin typeface="Arial" charset="0"/>
                <a:ea typeface="Arial" charset="0"/>
                <a:cs typeface="Arial" charset="0"/>
              </a:rPr>
              <a:t>septembrie</a:t>
            </a:r>
            <a:r>
              <a:rPr lang="en-US" sz="3000" dirty="0">
                <a:latin typeface="Arial" charset="0"/>
                <a:ea typeface="Arial" charset="0"/>
                <a:cs typeface="Arial" charset="0"/>
              </a:rPr>
              <a:t>, </a:t>
            </a:r>
            <a:r>
              <a:rPr lang="en-US" sz="3000" dirty="0" err="1">
                <a:latin typeface="Arial" charset="0"/>
                <a:ea typeface="Arial" charset="0"/>
                <a:cs typeface="Arial" charset="0"/>
              </a:rPr>
              <a:t>asemănător</a:t>
            </a:r>
            <a:r>
              <a:rPr lang="en-US" sz="3000" dirty="0">
                <a:latin typeface="Arial" charset="0"/>
                <a:ea typeface="Arial" charset="0"/>
                <a:cs typeface="Arial" charset="0"/>
              </a:rPr>
              <a:t> cu </a:t>
            </a:r>
            <a:r>
              <a:rPr lang="en-US" sz="3000" dirty="0" err="1">
                <a:latin typeface="Arial" charset="0"/>
                <a:ea typeface="Arial" charset="0"/>
                <a:cs typeface="Arial" charset="0"/>
              </a:rPr>
              <a:t>soiul</a:t>
            </a:r>
            <a:r>
              <a:rPr lang="en-US" sz="3000" dirty="0">
                <a:latin typeface="Arial" charset="0"/>
                <a:ea typeface="Arial" charset="0"/>
                <a:cs typeface="Arial" charset="0"/>
              </a:rPr>
              <a:t> </a:t>
            </a:r>
            <a:r>
              <a:rPr lang="en-US" sz="3000" dirty="0" err="1">
                <a:latin typeface="Arial" charset="0"/>
                <a:ea typeface="Arial" charset="0"/>
                <a:cs typeface="Arial" charset="0"/>
              </a:rPr>
              <a:t>martorul</a:t>
            </a:r>
            <a:r>
              <a:rPr lang="en-US" sz="3000" dirty="0">
                <a:latin typeface="Arial" charset="0"/>
                <a:ea typeface="Arial" charset="0"/>
                <a:cs typeface="Arial" charset="0"/>
              </a:rPr>
              <a:t> (Muscat </a:t>
            </a:r>
            <a:r>
              <a:rPr lang="en-US" sz="3000" err="1">
                <a:latin typeface="Arial" charset="0"/>
                <a:ea typeface="Arial" charset="0"/>
                <a:cs typeface="Arial" charset="0"/>
              </a:rPr>
              <a:t>Ottonel</a:t>
            </a:r>
            <a:r>
              <a:rPr lang="en-US" sz="3000">
                <a:latin typeface="Arial" charset="0"/>
                <a:ea typeface="Arial" charset="0"/>
                <a:cs typeface="Arial" charset="0"/>
              </a:rPr>
              <a:t>).</a:t>
            </a:r>
            <a:endParaRPr lang="en-US" sz="3000" dirty="0">
              <a:latin typeface="Arial" charset="0"/>
              <a:ea typeface="Arial" charset="0"/>
              <a:cs typeface="Arial" charset="0"/>
            </a:endParaRPr>
          </a:p>
          <a:p>
            <a:pPr algn="just"/>
            <a:r>
              <a:rPr lang="en-US" sz="3000">
                <a:latin typeface="Arial" charset="0"/>
                <a:ea typeface="Arial" charset="0"/>
                <a:cs typeface="Arial" charset="0"/>
              </a:rPr>
              <a:t>3. </a:t>
            </a:r>
            <a:r>
              <a:rPr lang="en-US" sz="3000" dirty="0">
                <a:latin typeface="Arial" charset="0"/>
                <a:ea typeface="Arial" charset="0"/>
                <a:cs typeface="Arial" charset="0"/>
              </a:rPr>
              <a:t>Din </a:t>
            </a:r>
            <a:r>
              <a:rPr lang="en-US" sz="3000" dirty="0" err="1">
                <a:latin typeface="Arial" charset="0"/>
                <a:ea typeface="Arial" charset="0"/>
                <a:cs typeface="Arial" charset="0"/>
              </a:rPr>
              <a:t>punct</a:t>
            </a:r>
            <a:r>
              <a:rPr lang="en-US" sz="3000" dirty="0">
                <a:latin typeface="Arial" charset="0"/>
                <a:ea typeface="Arial" charset="0"/>
                <a:cs typeface="Arial" charset="0"/>
              </a:rPr>
              <a:t> de </a:t>
            </a:r>
            <a:r>
              <a:rPr lang="en-US" sz="3000" dirty="0" err="1">
                <a:latin typeface="Arial" charset="0"/>
                <a:ea typeface="Arial" charset="0"/>
                <a:cs typeface="Arial" charset="0"/>
              </a:rPr>
              <a:t>vedere</a:t>
            </a:r>
            <a:r>
              <a:rPr lang="en-US" sz="3000" dirty="0">
                <a:latin typeface="Arial" charset="0"/>
                <a:ea typeface="Arial" charset="0"/>
                <a:cs typeface="Arial" charset="0"/>
              </a:rPr>
              <a:t> agrobiologic, </a:t>
            </a:r>
            <a:r>
              <a:rPr lang="en-US" sz="3000" dirty="0" err="1">
                <a:latin typeface="Arial" charset="0"/>
                <a:ea typeface="Arial" charset="0"/>
                <a:cs typeface="Arial" charset="0"/>
              </a:rPr>
              <a:t>elita</a:t>
            </a:r>
            <a:r>
              <a:rPr lang="en-US" sz="3000" dirty="0">
                <a:latin typeface="Arial" charset="0"/>
                <a:ea typeface="Arial" charset="0"/>
                <a:cs typeface="Arial" charset="0"/>
              </a:rPr>
              <a:t> </a:t>
            </a:r>
            <a:r>
              <a:rPr lang="en-US" sz="3000" err="1">
                <a:latin typeface="Arial" charset="0"/>
                <a:ea typeface="Arial" charset="0"/>
                <a:cs typeface="Arial" charset="0"/>
              </a:rPr>
              <a:t>hibridă</a:t>
            </a:r>
            <a:r>
              <a:rPr lang="en-US" sz="3000">
                <a:latin typeface="Arial" charset="0"/>
                <a:ea typeface="Arial" charset="0"/>
                <a:cs typeface="Arial" charset="0"/>
              </a:rPr>
              <a:t> 31.1.5 </a:t>
            </a:r>
            <a:r>
              <a:rPr lang="en-US" sz="3000" dirty="0">
                <a:latin typeface="Arial" charset="0"/>
                <a:ea typeface="Arial" charset="0"/>
                <a:cs typeface="Arial" charset="0"/>
              </a:rPr>
              <a:t>se </a:t>
            </a:r>
            <a:r>
              <a:rPr lang="en-US" sz="3000" dirty="0" err="1">
                <a:latin typeface="Arial" charset="0"/>
                <a:ea typeface="Arial" charset="0"/>
                <a:cs typeface="Arial" charset="0"/>
              </a:rPr>
              <a:t>caracterizează</a:t>
            </a:r>
            <a:r>
              <a:rPr lang="en-US" sz="3000" dirty="0">
                <a:latin typeface="Arial" charset="0"/>
                <a:ea typeface="Arial" charset="0"/>
                <a:cs typeface="Arial" charset="0"/>
              </a:rPr>
              <a:t> </a:t>
            </a:r>
            <a:r>
              <a:rPr lang="en-US" sz="3000" dirty="0" err="1">
                <a:latin typeface="Arial" charset="0"/>
                <a:ea typeface="Arial" charset="0"/>
                <a:cs typeface="Arial" charset="0"/>
              </a:rPr>
              <a:t>prin</a:t>
            </a:r>
            <a:r>
              <a:rPr lang="en-US" sz="3000" dirty="0">
                <a:latin typeface="Arial" charset="0"/>
                <a:ea typeface="Arial" charset="0"/>
                <a:cs typeface="Arial" charset="0"/>
              </a:rPr>
              <a:t> </a:t>
            </a:r>
            <a:r>
              <a:rPr lang="en-US" sz="3000" dirty="0" err="1">
                <a:latin typeface="Arial" charset="0"/>
                <a:ea typeface="Arial" charset="0"/>
                <a:cs typeface="Arial" charset="0"/>
              </a:rPr>
              <a:t>vigoare</a:t>
            </a:r>
            <a:r>
              <a:rPr lang="en-US" sz="3000" dirty="0">
                <a:latin typeface="Arial" charset="0"/>
                <a:ea typeface="Arial" charset="0"/>
                <a:cs typeface="Arial" charset="0"/>
              </a:rPr>
              <a:t> </a:t>
            </a:r>
            <a:r>
              <a:rPr lang="en-US" sz="3000" dirty="0" err="1">
                <a:latin typeface="Arial" charset="0"/>
                <a:ea typeface="Arial" charset="0"/>
                <a:cs typeface="Arial" charset="0"/>
              </a:rPr>
              <a:t>medie</a:t>
            </a:r>
            <a:r>
              <a:rPr lang="en-US" sz="3000" dirty="0">
                <a:latin typeface="Arial" charset="0"/>
                <a:ea typeface="Arial" charset="0"/>
                <a:cs typeface="Arial" charset="0"/>
              </a:rPr>
              <a:t>, </a:t>
            </a:r>
            <a:r>
              <a:rPr lang="en-US" sz="3000" dirty="0" err="1">
                <a:latin typeface="Arial" charset="0"/>
                <a:ea typeface="Arial" charset="0"/>
                <a:cs typeface="Arial" charset="0"/>
              </a:rPr>
              <a:t>fertilitate</a:t>
            </a:r>
            <a:r>
              <a:rPr lang="en-US" sz="3000" dirty="0">
                <a:latin typeface="Arial" charset="0"/>
                <a:ea typeface="Arial" charset="0"/>
                <a:cs typeface="Arial" charset="0"/>
              </a:rPr>
              <a:t> </a:t>
            </a:r>
            <a:r>
              <a:rPr lang="en-US" sz="3000" dirty="0" err="1">
                <a:latin typeface="Arial" charset="0"/>
                <a:ea typeface="Arial" charset="0"/>
                <a:cs typeface="Arial" charset="0"/>
              </a:rPr>
              <a:t>moderată</a:t>
            </a:r>
            <a:r>
              <a:rPr lang="en-US" sz="3000" dirty="0">
                <a:latin typeface="Arial" charset="0"/>
                <a:ea typeface="Arial" charset="0"/>
                <a:cs typeface="Arial" charset="0"/>
              </a:rPr>
              <a:t> (69%) </a:t>
            </a:r>
            <a:r>
              <a:rPr lang="en-US" sz="3000" dirty="0" err="1">
                <a:latin typeface="Arial" charset="0"/>
                <a:ea typeface="Arial" charset="0"/>
                <a:cs typeface="Arial" charset="0"/>
              </a:rPr>
              <a:t>și</a:t>
            </a:r>
            <a:r>
              <a:rPr lang="en-US" sz="3000" dirty="0">
                <a:latin typeface="Arial" charset="0"/>
                <a:ea typeface="Arial" charset="0"/>
                <a:cs typeface="Arial" charset="0"/>
              </a:rPr>
              <a:t> </a:t>
            </a:r>
            <a:r>
              <a:rPr lang="en-US" sz="3000" dirty="0" err="1">
                <a:latin typeface="Arial" charset="0"/>
                <a:ea typeface="Arial" charset="0"/>
                <a:cs typeface="Arial" charset="0"/>
              </a:rPr>
              <a:t>producții</a:t>
            </a:r>
            <a:r>
              <a:rPr lang="en-US" sz="3000" dirty="0">
                <a:latin typeface="Arial" charset="0"/>
                <a:ea typeface="Arial" charset="0"/>
                <a:cs typeface="Arial" charset="0"/>
              </a:rPr>
              <a:t> </a:t>
            </a:r>
            <a:r>
              <a:rPr lang="en-US" sz="3000" dirty="0" err="1">
                <a:latin typeface="Arial" charset="0"/>
                <a:ea typeface="Arial" charset="0"/>
                <a:cs typeface="Arial" charset="0"/>
              </a:rPr>
              <a:t>constante</a:t>
            </a:r>
            <a:r>
              <a:rPr lang="en-US" sz="3000" dirty="0">
                <a:latin typeface="Arial" charset="0"/>
                <a:ea typeface="Arial" charset="0"/>
                <a:cs typeface="Arial" charset="0"/>
              </a:rPr>
              <a:t> (&gt;13 t/ha), </a:t>
            </a:r>
            <a:r>
              <a:rPr lang="en-US" sz="3000" dirty="0" err="1">
                <a:latin typeface="Arial" charset="0"/>
                <a:ea typeface="Arial" charset="0"/>
                <a:cs typeface="Arial" charset="0"/>
              </a:rPr>
              <a:t>toleranță</a:t>
            </a:r>
            <a:r>
              <a:rPr lang="en-US" sz="3000" dirty="0">
                <a:latin typeface="Arial" charset="0"/>
                <a:ea typeface="Arial" charset="0"/>
                <a:cs typeface="Arial" charset="0"/>
              </a:rPr>
              <a:t> </a:t>
            </a:r>
            <a:r>
              <a:rPr lang="en-US" sz="3000" dirty="0" err="1">
                <a:latin typeface="Arial" charset="0"/>
                <a:ea typeface="Arial" charset="0"/>
                <a:cs typeface="Arial" charset="0"/>
              </a:rPr>
              <a:t>bună</a:t>
            </a:r>
            <a:r>
              <a:rPr lang="en-US" sz="3000" dirty="0">
                <a:latin typeface="Arial" charset="0"/>
                <a:ea typeface="Arial" charset="0"/>
                <a:cs typeface="Arial" charset="0"/>
              </a:rPr>
              <a:t> la </a:t>
            </a:r>
            <a:r>
              <a:rPr lang="en-US" sz="3000" dirty="0" err="1">
                <a:latin typeface="Arial" charset="0"/>
                <a:ea typeface="Arial" charset="0"/>
                <a:cs typeface="Arial" charset="0"/>
              </a:rPr>
              <a:t>factorii</a:t>
            </a:r>
            <a:r>
              <a:rPr lang="en-US" sz="3000" dirty="0">
                <a:latin typeface="Arial" charset="0"/>
                <a:ea typeface="Arial" charset="0"/>
                <a:cs typeface="Arial" charset="0"/>
              </a:rPr>
              <a:t> </a:t>
            </a:r>
            <a:r>
              <a:rPr lang="en-US" sz="3000" dirty="0" err="1">
                <a:latin typeface="Arial" charset="0"/>
                <a:ea typeface="Arial" charset="0"/>
                <a:cs typeface="Arial" charset="0"/>
              </a:rPr>
              <a:t>abiotici</a:t>
            </a:r>
            <a:r>
              <a:rPr lang="en-US" sz="3000" dirty="0">
                <a:latin typeface="Arial" charset="0"/>
                <a:ea typeface="Arial" charset="0"/>
                <a:cs typeface="Arial" charset="0"/>
              </a:rPr>
              <a:t> (ger </a:t>
            </a:r>
            <a:r>
              <a:rPr lang="en-US" sz="3000" dirty="0" err="1">
                <a:latin typeface="Arial" charset="0"/>
                <a:ea typeface="Arial" charset="0"/>
                <a:cs typeface="Arial" charset="0"/>
              </a:rPr>
              <a:t>și</a:t>
            </a:r>
            <a:r>
              <a:rPr lang="en-US" sz="3000" dirty="0">
                <a:latin typeface="Arial" charset="0"/>
                <a:ea typeface="Arial" charset="0"/>
                <a:cs typeface="Arial" charset="0"/>
              </a:rPr>
              <a:t> </a:t>
            </a:r>
            <a:r>
              <a:rPr lang="en-US" sz="3000" dirty="0" err="1">
                <a:latin typeface="Arial" charset="0"/>
                <a:ea typeface="Arial" charset="0"/>
                <a:cs typeface="Arial" charset="0"/>
              </a:rPr>
              <a:t>secetă</a:t>
            </a:r>
            <a:r>
              <a:rPr lang="en-US" sz="3000" dirty="0">
                <a:latin typeface="Arial" charset="0"/>
                <a:ea typeface="Arial" charset="0"/>
                <a:cs typeface="Arial" charset="0"/>
              </a:rPr>
              <a:t>) </a:t>
            </a:r>
            <a:r>
              <a:rPr lang="en-US" sz="3000" dirty="0" err="1">
                <a:latin typeface="Arial" charset="0"/>
                <a:ea typeface="Arial" charset="0"/>
                <a:cs typeface="Arial" charset="0"/>
              </a:rPr>
              <a:t>și</a:t>
            </a:r>
            <a:r>
              <a:rPr lang="en-US" sz="3000" dirty="0">
                <a:latin typeface="Arial" charset="0"/>
                <a:ea typeface="Arial" charset="0"/>
                <a:cs typeface="Arial" charset="0"/>
              </a:rPr>
              <a:t> </a:t>
            </a:r>
            <a:r>
              <a:rPr lang="en-US" sz="3000" dirty="0" err="1">
                <a:latin typeface="Arial" charset="0"/>
                <a:ea typeface="Arial" charset="0"/>
                <a:cs typeface="Arial" charset="0"/>
              </a:rPr>
              <a:t>rezistență</a:t>
            </a:r>
            <a:r>
              <a:rPr lang="en-US" sz="3000" dirty="0">
                <a:latin typeface="Arial" charset="0"/>
                <a:ea typeface="Arial" charset="0"/>
                <a:cs typeface="Arial" charset="0"/>
              </a:rPr>
              <a:t> </a:t>
            </a:r>
            <a:r>
              <a:rPr lang="en-US" sz="3000" dirty="0" err="1">
                <a:latin typeface="Arial" charset="0"/>
                <a:ea typeface="Arial" charset="0"/>
                <a:cs typeface="Arial" charset="0"/>
              </a:rPr>
              <a:t>foarte</a:t>
            </a:r>
            <a:r>
              <a:rPr lang="en-US" sz="3000" dirty="0">
                <a:latin typeface="Arial" charset="0"/>
                <a:ea typeface="Arial" charset="0"/>
                <a:cs typeface="Arial" charset="0"/>
              </a:rPr>
              <a:t> </a:t>
            </a:r>
            <a:r>
              <a:rPr lang="en-US" sz="3000" dirty="0" err="1">
                <a:latin typeface="Arial" charset="0"/>
                <a:ea typeface="Arial" charset="0"/>
                <a:cs typeface="Arial" charset="0"/>
              </a:rPr>
              <a:t>bună</a:t>
            </a:r>
            <a:r>
              <a:rPr lang="en-US" sz="3000" dirty="0">
                <a:latin typeface="Arial" charset="0"/>
                <a:ea typeface="Arial" charset="0"/>
                <a:cs typeface="Arial" charset="0"/>
              </a:rPr>
              <a:t> la </a:t>
            </a:r>
            <a:r>
              <a:rPr lang="en-US" sz="3000" dirty="0" err="1">
                <a:latin typeface="Arial" charset="0"/>
                <a:ea typeface="Arial" charset="0"/>
                <a:cs typeface="Arial" charset="0"/>
              </a:rPr>
              <a:t>principalele</a:t>
            </a:r>
            <a:r>
              <a:rPr lang="en-US" sz="3000" dirty="0">
                <a:latin typeface="Arial" charset="0"/>
                <a:ea typeface="Arial" charset="0"/>
                <a:cs typeface="Arial" charset="0"/>
              </a:rPr>
              <a:t> </a:t>
            </a:r>
            <a:r>
              <a:rPr lang="en-US" sz="3000" dirty="0" err="1">
                <a:latin typeface="Arial" charset="0"/>
                <a:ea typeface="Arial" charset="0"/>
                <a:cs typeface="Arial" charset="0"/>
              </a:rPr>
              <a:t>boli</a:t>
            </a:r>
            <a:r>
              <a:rPr lang="en-US" sz="3000" dirty="0">
                <a:latin typeface="Arial" charset="0"/>
                <a:ea typeface="Arial" charset="0"/>
                <a:cs typeface="Arial" charset="0"/>
              </a:rPr>
              <a:t> </a:t>
            </a:r>
            <a:r>
              <a:rPr lang="en-US" sz="3000" dirty="0" err="1">
                <a:latin typeface="Arial" charset="0"/>
                <a:ea typeface="Arial" charset="0"/>
                <a:cs typeface="Arial" charset="0"/>
              </a:rPr>
              <a:t>criptogamice</a:t>
            </a:r>
            <a:r>
              <a:rPr lang="en-US" sz="3000" dirty="0">
                <a:latin typeface="Arial" charset="0"/>
                <a:ea typeface="Arial" charset="0"/>
                <a:cs typeface="Arial" charset="0"/>
              </a:rPr>
              <a:t>, </a:t>
            </a:r>
            <a:r>
              <a:rPr lang="ro-RO" sz="3000" dirty="0">
                <a:latin typeface="Arial" charset="0"/>
                <a:ea typeface="Arial" charset="0"/>
                <a:cs typeface="Arial" charset="0"/>
              </a:rPr>
              <a:t>elemente cheie pentru</a:t>
            </a:r>
            <a:r>
              <a:rPr lang="en-US" sz="3000" dirty="0">
                <a:latin typeface="Arial" charset="0"/>
                <a:ea typeface="Arial" charset="0"/>
                <a:cs typeface="Arial" charset="0"/>
              </a:rPr>
              <a:t> </a:t>
            </a:r>
            <a:r>
              <a:rPr lang="en-US" sz="3000" dirty="0" err="1">
                <a:latin typeface="Arial" charset="0"/>
                <a:ea typeface="Arial" charset="0"/>
                <a:cs typeface="Arial" charset="0"/>
              </a:rPr>
              <a:t>dezvoltarea</a:t>
            </a:r>
            <a:r>
              <a:rPr lang="en-US" sz="3000" dirty="0">
                <a:latin typeface="Arial" charset="0"/>
                <a:ea typeface="Arial" charset="0"/>
                <a:cs typeface="Arial" charset="0"/>
              </a:rPr>
              <a:t> </a:t>
            </a:r>
            <a:r>
              <a:rPr lang="it-IT" sz="3000" dirty="0">
                <a:latin typeface="Arial" charset="0"/>
                <a:ea typeface="Arial" charset="0"/>
                <a:cs typeface="Arial" charset="0"/>
              </a:rPr>
              <a:t>eficienta și sustenabil</a:t>
            </a:r>
            <a:r>
              <a:rPr lang="en-US" sz="3000" dirty="0">
                <a:latin typeface="Arial" charset="0"/>
                <a:ea typeface="Arial" charset="0"/>
                <a:cs typeface="Arial" charset="0"/>
              </a:rPr>
              <a:t>ă</a:t>
            </a:r>
            <a:r>
              <a:rPr lang="it-IT" sz="3000" dirty="0">
                <a:latin typeface="Arial" charset="0"/>
                <a:ea typeface="Arial" charset="0"/>
                <a:cs typeface="Arial" charset="0"/>
              </a:rPr>
              <a:t> a </a:t>
            </a:r>
            <a:r>
              <a:rPr lang="it-IT" sz="3000">
                <a:latin typeface="Arial" charset="0"/>
                <a:ea typeface="Arial" charset="0"/>
                <a:cs typeface="Arial" charset="0"/>
              </a:rPr>
              <a:t>sectorului viticol.</a:t>
            </a:r>
            <a:r>
              <a:rPr lang="en-US" sz="3000">
                <a:latin typeface="Arial" charset="0"/>
                <a:ea typeface="Arial" charset="0"/>
                <a:cs typeface="Arial" charset="0"/>
              </a:rPr>
              <a:t> </a:t>
            </a:r>
            <a:r>
              <a:rPr lang="en-US" sz="3000" dirty="0" err="1">
                <a:latin typeface="Arial" charset="0"/>
                <a:ea typeface="Arial" charset="0"/>
                <a:cs typeface="Arial" charset="0"/>
              </a:rPr>
              <a:t>Evaluarea</a:t>
            </a:r>
            <a:r>
              <a:rPr lang="en-US" sz="3000" dirty="0">
                <a:latin typeface="Arial" charset="0"/>
                <a:ea typeface="Arial" charset="0"/>
                <a:cs typeface="Arial" charset="0"/>
              </a:rPr>
              <a:t> </a:t>
            </a:r>
            <a:r>
              <a:rPr lang="en-US" sz="3000" dirty="0" err="1">
                <a:latin typeface="Arial" charset="0"/>
                <a:ea typeface="Arial" charset="0"/>
                <a:cs typeface="Arial" charset="0"/>
              </a:rPr>
              <a:t>tehnologică</a:t>
            </a:r>
            <a:r>
              <a:rPr lang="en-US" sz="3000" dirty="0">
                <a:latin typeface="Arial" charset="0"/>
                <a:ea typeface="Arial" charset="0"/>
                <a:cs typeface="Arial" charset="0"/>
              </a:rPr>
              <a:t> a </a:t>
            </a:r>
            <a:r>
              <a:rPr lang="en-US" sz="3000" dirty="0" err="1">
                <a:latin typeface="Arial" charset="0"/>
                <a:ea typeface="Arial" charset="0"/>
                <a:cs typeface="Arial" charset="0"/>
              </a:rPr>
              <a:t>evidențiat</a:t>
            </a:r>
            <a:r>
              <a:rPr lang="en-US" sz="3000" dirty="0">
                <a:latin typeface="Arial" charset="0"/>
                <a:ea typeface="Arial" charset="0"/>
                <a:cs typeface="Arial" charset="0"/>
              </a:rPr>
              <a:t> </a:t>
            </a:r>
            <a:r>
              <a:rPr lang="en-US" sz="3000" dirty="0" err="1">
                <a:latin typeface="Arial" charset="0"/>
                <a:ea typeface="Arial" charset="0"/>
                <a:cs typeface="Arial" charset="0"/>
              </a:rPr>
              <a:t>potențialul</a:t>
            </a:r>
            <a:r>
              <a:rPr lang="en-US" sz="3000" dirty="0">
                <a:latin typeface="Arial" charset="0"/>
                <a:ea typeface="Arial" charset="0"/>
                <a:cs typeface="Arial" charset="0"/>
              </a:rPr>
              <a:t> </a:t>
            </a:r>
            <a:r>
              <a:rPr lang="en-US" sz="3000" dirty="0" err="1">
                <a:latin typeface="Arial" charset="0"/>
                <a:ea typeface="Arial" charset="0"/>
                <a:cs typeface="Arial" charset="0"/>
              </a:rPr>
              <a:t>ridicat</a:t>
            </a:r>
            <a:r>
              <a:rPr lang="en-US" sz="3000" dirty="0">
                <a:latin typeface="Arial" charset="0"/>
                <a:ea typeface="Arial" charset="0"/>
                <a:cs typeface="Arial" charset="0"/>
              </a:rPr>
              <a:t> de </a:t>
            </a:r>
            <a:r>
              <a:rPr lang="en-US" sz="3000" dirty="0" err="1">
                <a:latin typeface="Arial" charset="0"/>
                <a:ea typeface="Arial" charset="0"/>
                <a:cs typeface="Arial" charset="0"/>
              </a:rPr>
              <a:t>acumulare</a:t>
            </a:r>
            <a:r>
              <a:rPr lang="en-US" sz="3000" dirty="0">
                <a:latin typeface="Arial" charset="0"/>
                <a:ea typeface="Arial" charset="0"/>
                <a:cs typeface="Arial" charset="0"/>
              </a:rPr>
              <a:t> a </a:t>
            </a:r>
            <a:r>
              <a:rPr lang="en-US" sz="3000" dirty="0" err="1">
                <a:latin typeface="Arial" charset="0"/>
                <a:ea typeface="Arial" charset="0"/>
                <a:cs typeface="Arial" charset="0"/>
              </a:rPr>
              <a:t>zaharurilor</a:t>
            </a:r>
            <a:r>
              <a:rPr lang="en-US" sz="3000" dirty="0">
                <a:latin typeface="Arial" charset="0"/>
                <a:ea typeface="Arial" charset="0"/>
                <a:cs typeface="Arial" charset="0"/>
              </a:rPr>
              <a:t> </a:t>
            </a:r>
            <a:r>
              <a:rPr lang="en-US" sz="3000" dirty="0" err="1">
                <a:latin typeface="Arial" charset="0"/>
                <a:ea typeface="Arial" charset="0"/>
                <a:cs typeface="Arial" charset="0"/>
              </a:rPr>
              <a:t>în</a:t>
            </a:r>
            <a:r>
              <a:rPr lang="en-US" sz="3000" dirty="0">
                <a:latin typeface="Arial" charset="0"/>
                <a:ea typeface="Arial" charset="0"/>
                <a:cs typeface="Arial" charset="0"/>
              </a:rPr>
              <a:t> </a:t>
            </a:r>
            <a:r>
              <a:rPr lang="en-US" sz="3000" dirty="0" err="1">
                <a:latin typeface="Arial" charset="0"/>
                <a:ea typeface="Arial" charset="0"/>
                <a:cs typeface="Arial" charset="0"/>
              </a:rPr>
              <a:t>struguri</a:t>
            </a:r>
            <a:r>
              <a:rPr lang="en-US" sz="3000" dirty="0">
                <a:latin typeface="Arial" charset="0"/>
                <a:ea typeface="Arial" charset="0"/>
                <a:cs typeface="Arial" charset="0"/>
              </a:rPr>
              <a:t>, </a:t>
            </a:r>
            <a:r>
              <a:rPr lang="en-US" sz="3000" dirty="0" err="1">
                <a:latin typeface="Arial" charset="0"/>
                <a:ea typeface="Arial" charset="0"/>
                <a:cs typeface="Arial" charset="0"/>
              </a:rPr>
              <a:t>concomitent</a:t>
            </a:r>
            <a:r>
              <a:rPr lang="en-US" sz="3000" dirty="0">
                <a:latin typeface="Arial" charset="0"/>
                <a:ea typeface="Arial" charset="0"/>
                <a:cs typeface="Arial" charset="0"/>
              </a:rPr>
              <a:t> cu </a:t>
            </a:r>
            <a:r>
              <a:rPr lang="en-US" sz="3000" dirty="0" err="1">
                <a:latin typeface="Arial" charset="0"/>
                <a:ea typeface="Arial" charset="0"/>
                <a:cs typeface="Arial" charset="0"/>
              </a:rPr>
              <a:t>menținerea</a:t>
            </a:r>
            <a:r>
              <a:rPr lang="en-US" sz="3000" dirty="0">
                <a:latin typeface="Arial" charset="0"/>
                <a:ea typeface="Arial" charset="0"/>
                <a:cs typeface="Arial" charset="0"/>
              </a:rPr>
              <a:t> </a:t>
            </a:r>
            <a:r>
              <a:rPr lang="en-US" sz="3000" dirty="0" err="1">
                <a:latin typeface="Arial" charset="0"/>
                <a:ea typeface="Arial" charset="0"/>
                <a:cs typeface="Arial" charset="0"/>
              </a:rPr>
              <a:t>unei</a:t>
            </a:r>
            <a:r>
              <a:rPr lang="en-US" sz="3000" dirty="0">
                <a:latin typeface="Arial" charset="0"/>
                <a:ea typeface="Arial" charset="0"/>
                <a:cs typeface="Arial" charset="0"/>
              </a:rPr>
              <a:t> </a:t>
            </a:r>
            <a:r>
              <a:rPr lang="en-US" sz="3000" dirty="0" err="1">
                <a:latin typeface="Arial" charset="0"/>
                <a:ea typeface="Arial" charset="0"/>
                <a:cs typeface="Arial" charset="0"/>
              </a:rPr>
              <a:t>acidități</a:t>
            </a:r>
            <a:r>
              <a:rPr lang="en-US" sz="3000" dirty="0">
                <a:latin typeface="Arial" charset="0"/>
                <a:ea typeface="Arial" charset="0"/>
                <a:cs typeface="Arial" charset="0"/>
              </a:rPr>
              <a:t> </a:t>
            </a:r>
            <a:r>
              <a:rPr lang="en-US" sz="3000" dirty="0" err="1">
                <a:latin typeface="Arial" charset="0"/>
                <a:ea typeface="Arial" charset="0"/>
                <a:cs typeface="Arial" charset="0"/>
              </a:rPr>
              <a:t>ridicate</a:t>
            </a:r>
            <a:r>
              <a:rPr lang="en-US" sz="3000" dirty="0">
                <a:latin typeface="Arial" charset="0"/>
                <a:ea typeface="Arial" charset="0"/>
                <a:cs typeface="Arial" charset="0"/>
              </a:rPr>
              <a:t> a </a:t>
            </a:r>
            <a:r>
              <a:rPr lang="en-US" sz="3000" dirty="0" err="1">
                <a:latin typeface="Arial" charset="0"/>
                <a:ea typeface="Arial" charset="0"/>
                <a:cs typeface="Arial" charset="0"/>
              </a:rPr>
              <a:t>mustului</a:t>
            </a:r>
            <a:r>
              <a:rPr lang="en-US" sz="3000" dirty="0">
                <a:latin typeface="Arial" charset="0"/>
                <a:ea typeface="Arial" charset="0"/>
                <a:cs typeface="Arial" charset="0"/>
              </a:rPr>
              <a:t>, care </a:t>
            </a:r>
            <a:r>
              <a:rPr lang="en-US" sz="3000" dirty="0" err="1">
                <a:latin typeface="Arial" charset="0"/>
                <a:ea typeface="Arial" charset="0"/>
                <a:cs typeface="Arial" charset="0"/>
              </a:rPr>
              <a:t>alături</a:t>
            </a:r>
            <a:r>
              <a:rPr lang="en-US" sz="3000" dirty="0">
                <a:latin typeface="Arial" charset="0"/>
                <a:ea typeface="Arial" charset="0"/>
                <a:cs typeface="Arial" charset="0"/>
              </a:rPr>
              <a:t> de </a:t>
            </a:r>
            <a:r>
              <a:rPr lang="en-US" sz="3000" dirty="0" err="1">
                <a:latin typeface="Arial" charset="0"/>
                <a:ea typeface="Arial" charset="0"/>
                <a:cs typeface="Arial" charset="0"/>
              </a:rPr>
              <a:t>profilul</a:t>
            </a:r>
            <a:r>
              <a:rPr lang="en-US" sz="3000" dirty="0">
                <a:latin typeface="Arial" charset="0"/>
                <a:ea typeface="Arial" charset="0"/>
                <a:cs typeface="Arial" charset="0"/>
              </a:rPr>
              <a:t> aromatic </a:t>
            </a:r>
            <a:r>
              <a:rPr lang="en-US" sz="3000" dirty="0" err="1">
                <a:latin typeface="Arial" charset="0"/>
                <a:ea typeface="Arial" charset="0"/>
                <a:cs typeface="Arial" charset="0"/>
              </a:rPr>
              <a:t>aparte</a:t>
            </a:r>
            <a:r>
              <a:rPr lang="en-US" sz="3000" dirty="0">
                <a:latin typeface="Arial" charset="0"/>
                <a:ea typeface="Arial" charset="0"/>
                <a:cs typeface="Arial" charset="0"/>
              </a:rPr>
              <a:t> </a:t>
            </a:r>
            <a:r>
              <a:rPr lang="en-US" sz="3000" dirty="0" err="1">
                <a:latin typeface="Arial" charset="0"/>
                <a:ea typeface="Arial" charset="0"/>
                <a:cs typeface="Arial" charset="0"/>
              </a:rPr>
              <a:t>oferă</a:t>
            </a:r>
            <a:r>
              <a:rPr lang="en-US" sz="3000" dirty="0">
                <a:latin typeface="Arial" charset="0"/>
                <a:ea typeface="Arial" charset="0"/>
                <a:cs typeface="Arial" charset="0"/>
              </a:rPr>
              <a:t> </a:t>
            </a:r>
            <a:r>
              <a:rPr lang="ro-RO" sz="3000" dirty="0">
                <a:latin typeface="Arial" charset="0"/>
                <a:ea typeface="Arial" charset="0"/>
                <a:cs typeface="Arial" charset="0"/>
              </a:rPr>
              <a:t>vinului</a:t>
            </a:r>
            <a:r>
              <a:rPr lang="en-US" sz="3000" dirty="0">
                <a:latin typeface="Arial" charset="0"/>
                <a:ea typeface="Arial" charset="0"/>
                <a:cs typeface="Arial" charset="0"/>
              </a:rPr>
              <a:t> </a:t>
            </a:r>
            <a:r>
              <a:rPr lang="en-US" sz="3000" dirty="0" err="1">
                <a:latin typeface="Arial" charset="0"/>
                <a:ea typeface="Arial" charset="0"/>
                <a:cs typeface="Arial" charset="0"/>
              </a:rPr>
              <a:t>caracteristici</a:t>
            </a:r>
            <a:r>
              <a:rPr lang="en-US" sz="3000" dirty="0">
                <a:latin typeface="Arial" charset="0"/>
                <a:ea typeface="Arial" charset="0"/>
                <a:cs typeface="Arial" charset="0"/>
              </a:rPr>
              <a:t> </a:t>
            </a:r>
            <a:r>
              <a:rPr lang="en-US" sz="3000" err="1">
                <a:latin typeface="Arial" charset="0"/>
                <a:ea typeface="Arial" charset="0"/>
                <a:cs typeface="Arial" charset="0"/>
              </a:rPr>
              <a:t>senzoriale</a:t>
            </a:r>
            <a:r>
              <a:rPr lang="en-US" sz="3000">
                <a:latin typeface="Arial" charset="0"/>
                <a:ea typeface="Arial" charset="0"/>
                <a:cs typeface="Arial" charset="0"/>
              </a:rPr>
              <a:t> remarcabile.  </a:t>
            </a:r>
            <a:endParaRPr lang="ro-RO" sz="3000" dirty="0">
              <a:latin typeface="Arial" charset="0"/>
              <a:ea typeface="Arial" charset="0"/>
              <a:cs typeface="Arial" charset="0"/>
            </a:endParaRPr>
          </a:p>
          <a:p>
            <a:pPr algn="just"/>
            <a:r>
              <a:rPr lang="en-US" sz="3000">
                <a:latin typeface="Arial" charset="0"/>
                <a:ea typeface="Arial" charset="0"/>
                <a:cs typeface="Arial" charset="0"/>
              </a:rPr>
              <a:t>4. </a:t>
            </a:r>
            <a:r>
              <a:rPr lang="en-US" sz="3000" dirty="0" err="1">
                <a:latin typeface="Arial" charset="0"/>
                <a:ea typeface="Arial" charset="0"/>
                <a:cs typeface="Arial" charset="0"/>
              </a:rPr>
              <a:t>Destinată</a:t>
            </a:r>
            <a:r>
              <a:rPr lang="en-US" sz="3000" dirty="0">
                <a:latin typeface="Arial" charset="0"/>
                <a:ea typeface="Arial" charset="0"/>
                <a:cs typeface="Arial" charset="0"/>
              </a:rPr>
              <a:t> </a:t>
            </a:r>
            <a:r>
              <a:rPr lang="en-US" sz="3000" dirty="0" err="1">
                <a:latin typeface="Arial" charset="0"/>
                <a:ea typeface="Arial" charset="0"/>
                <a:cs typeface="Arial" charset="0"/>
              </a:rPr>
              <a:t>producerii</a:t>
            </a:r>
            <a:r>
              <a:rPr lang="en-US" sz="3000" dirty="0">
                <a:latin typeface="Arial" charset="0"/>
                <a:ea typeface="Arial" charset="0"/>
                <a:cs typeface="Arial" charset="0"/>
              </a:rPr>
              <a:t> </a:t>
            </a:r>
            <a:r>
              <a:rPr lang="en-US" sz="3000" dirty="0" err="1">
                <a:latin typeface="Arial" charset="0"/>
                <a:ea typeface="Arial" charset="0"/>
                <a:cs typeface="Arial" charset="0"/>
              </a:rPr>
              <a:t>vinurilor</a:t>
            </a:r>
            <a:r>
              <a:rPr lang="en-US" sz="3000" dirty="0">
                <a:latin typeface="Arial" charset="0"/>
                <a:ea typeface="Arial" charset="0"/>
                <a:cs typeface="Arial" charset="0"/>
              </a:rPr>
              <a:t> </a:t>
            </a:r>
            <a:r>
              <a:rPr lang="en-US" sz="3000" dirty="0" err="1">
                <a:latin typeface="Arial" charset="0"/>
                <a:ea typeface="Arial" charset="0"/>
                <a:cs typeface="Arial" charset="0"/>
              </a:rPr>
              <a:t>albe</a:t>
            </a:r>
            <a:r>
              <a:rPr lang="en-US" sz="3000" dirty="0">
                <a:latin typeface="Arial" charset="0"/>
                <a:ea typeface="Arial" charset="0"/>
                <a:cs typeface="Arial" charset="0"/>
              </a:rPr>
              <a:t> de </a:t>
            </a:r>
            <a:r>
              <a:rPr lang="en-US" sz="3000" dirty="0" err="1">
                <a:latin typeface="Arial" charset="0"/>
                <a:ea typeface="Arial" charset="0"/>
                <a:cs typeface="Arial" charset="0"/>
              </a:rPr>
              <a:t>calitate</a:t>
            </a:r>
            <a:r>
              <a:rPr lang="en-US" sz="3000" dirty="0">
                <a:latin typeface="Arial" charset="0"/>
                <a:ea typeface="Arial" charset="0"/>
                <a:cs typeface="Arial" charset="0"/>
              </a:rPr>
              <a:t>, </a:t>
            </a:r>
            <a:r>
              <a:rPr lang="en-US" sz="3000" dirty="0" err="1">
                <a:latin typeface="Arial" charset="0"/>
                <a:ea typeface="Arial" charset="0"/>
                <a:cs typeface="Arial" charset="0"/>
              </a:rPr>
              <a:t>elita</a:t>
            </a:r>
            <a:r>
              <a:rPr lang="en-US" sz="3000" dirty="0">
                <a:latin typeface="Arial" charset="0"/>
                <a:ea typeface="Arial" charset="0"/>
                <a:cs typeface="Arial" charset="0"/>
              </a:rPr>
              <a:t> </a:t>
            </a:r>
            <a:r>
              <a:rPr lang="en-US" sz="3000" err="1">
                <a:latin typeface="Arial" charset="0"/>
                <a:ea typeface="Arial" charset="0"/>
                <a:cs typeface="Arial" charset="0"/>
              </a:rPr>
              <a:t>hibridă</a:t>
            </a:r>
            <a:r>
              <a:rPr lang="en-US" sz="3000">
                <a:latin typeface="Arial" charset="0"/>
                <a:ea typeface="Arial" charset="0"/>
                <a:cs typeface="Arial" charset="0"/>
              </a:rPr>
              <a:t> 31.1.5</a:t>
            </a:r>
            <a:r>
              <a:rPr lang="en-US" sz="3000" dirty="0">
                <a:latin typeface="Arial" charset="0"/>
                <a:ea typeface="Arial" charset="0"/>
                <a:cs typeface="Arial" charset="0"/>
              </a:rPr>
              <a:t>, </a:t>
            </a:r>
            <a:r>
              <a:rPr lang="en-US" sz="3000" dirty="0" err="1">
                <a:latin typeface="Arial" charset="0"/>
                <a:ea typeface="Arial" charset="0"/>
                <a:cs typeface="Arial" charset="0"/>
              </a:rPr>
              <a:t>aflată</a:t>
            </a:r>
            <a:r>
              <a:rPr lang="en-US" sz="3000" dirty="0">
                <a:latin typeface="Arial" charset="0"/>
                <a:ea typeface="Arial" charset="0"/>
                <a:cs typeface="Arial" charset="0"/>
              </a:rPr>
              <a:t> </a:t>
            </a:r>
            <a:r>
              <a:rPr lang="en-US" sz="3000" dirty="0" err="1">
                <a:latin typeface="Arial" charset="0"/>
                <a:ea typeface="Arial" charset="0"/>
                <a:cs typeface="Arial" charset="0"/>
              </a:rPr>
              <a:t>în</a:t>
            </a:r>
            <a:r>
              <a:rPr lang="en-US" sz="3000" dirty="0">
                <a:latin typeface="Arial" charset="0"/>
                <a:ea typeface="Arial" charset="0"/>
                <a:cs typeface="Arial" charset="0"/>
              </a:rPr>
              <a:t> </a:t>
            </a:r>
            <a:r>
              <a:rPr lang="en-US" sz="3000" dirty="0" err="1">
                <a:latin typeface="Arial" charset="0"/>
                <a:ea typeface="Arial" charset="0"/>
                <a:cs typeface="Arial" charset="0"/>
              </a:rPr>
              <a:t>prezent</a:t>
            </a:r>
            <a:r>
              <a:rPr lang="en-US" sz="3000" dirty="0">
                <a:latin typeface="Arial" charset="0"/>
                <a:ea typeface="Arial" charset="0"/>
                <a:cs typeface="Arial" charset="0"/>
              </a:rPr>
              <a:t> </a:t>
            </a:r>
            <a:r>
              <a:rPr lang="en-US" sz="3000" dirty="0" err="1">
                <a:latin typeface="Arial" charset="0"/>
                <a:ea typeface="Arial" charset="0"/>
                <a:cs typeface="Arial" charset="0"/>
              </a:rPr>
              <a:t>în</a:t>
            </a:r>
            <a:r>
              <a:rPr lang="en-US" sz="3000" dirty="0">
                <a:latin typeface="Arial" charset="0"/>
                <a:ea typeface="Arial" charset="0"/>
                <a:cs typeface="Arial" charset="0"/>
              </a:rPr>
              <a:t> curs de </a:t>
            </a:r>
            <a:r>
              <a:rPr lang="en-US" sz="3000" dirty="0" err="1">
                <a:latin typeface="Arial" charset="0"/>
                <a:ea typeface="Arial" charset="0"/>
                <a:cs typeface="Arial" charset="0"/>
              </a:rPr>
              <a:t>omologare</a:t>
            </a:r>
            <a:r>
              <a:rPr lang="en-US" sz="3000" dirty="0">
                <a:latin typeface="Arial" charset="0"/>
                <a:ea typeface="Arial" charset="0"/>
                <a:cs typeface="Arial" charset="0"/>
              </a:rPr>
              <a:t>, </a:t>
            </a:r>
            <a:r>
              <a:rPr lang="it-IT" sz="3000" dirty="0">
                <a:latin typeface="Arial" charset="0"/>
                <a:ea typeface="Arial" charset="0"/>
                <a:cs typeface="Arial" charset="0"/>
              </a:rPr>
              <a:t>se remarcă ca un genotip cu valoare agrobiologic</a:t>
            </a:r>
            <a:r>
              <a:rPr lang="en-US" sz="3000" dirty="0">
                <a:latin typeface="Arial" charset="0"/>
                <a:ea typeface="Arial" charset="0"/>
                <a:cs typeface="Arial" charset="0"/>
              </a:rPr>
              <a:t>ă</a:t>
            </a:r>
            <a:r>
              <a:rPr lang="it-IT" sz="3000" dirty="0">
                <a:latin typeface="Arial" charset="0"/>
                <a:ea typeface="Arial" charset="0"/>
                <a:cs typeface="Arial" charset="0"/>
              </a:rPr>
              <a:t> ridicată</a:t>
            </a:r>
            <a:r>
              <a:rPr lang="en-US" sz="3000" dirty="0">
                <a:latin typeface="Arial" charset="0"/>
                <a:ea typeface="Arial" charset="0"/>
                <a:cs typeface="Arial" charset="0"/>
              </a:rPr>
              <a:t>, </a:t>
            </a:r>
            <a:r>
              <a:rPr lang="en-US" sz="3000" dirty="0" err="1">
                <a:latin typeface="Arial" charset="0"/>
                <a:ea typeface="Arial" charset="0"/>
                <a:cs typeface="Arial" charset="0"/>
              </a:rPr>
              <a:t>fiind</a:t>
            </a:r>
            <a:r>
              <a:rPr lang="en-US" sz="3000" dirty="0">
                <a:latin typeface="Arial" charset="0"/>
                <a:ea typeface="Arial" charset="0"/>
                <a:cs typeface="Arial" charset="0"/>
              </a:rPr>
              <a:t> </a:t>
            </a:r>
            <a:r>
              <a:rPr lang="en-US" sz="3000" dirty="0" err="1">
                <a:latin typeface="Arial" charset="0"/>
                <a:ea typeface="Arial" charset="0"/>
                <a:cs typeface="Arial" charset="0"/>
              </a:rPr>
              <a:t>recomandat</a:t>
            </a:r>
            <a:r>
              <a:rPr lang="en-US" sz="3000" dirty="0">
                <a:latin typeface="Arial" charset="0"/>
                <a:ea typeface="Arial" charset="0"/>
                <a:cs typeface="Arial" charset="0"/>
              </a:rPr>
              <a:t> </a:t>
            </a:r>
            <a:r>
              <a:rPr lang="en-US" sz="3000" dirty="0">
                <a:latin typeface="Arial" charset="0"/>
                <a:cs typeface="Arial" charset="0"/>
              </a:rPr>
              <a:t>pentru </a:t>
            </a:r>
            <a:r>
              <a:rPr lang="en-US" sz="3000" dirty="0" err="1">
                <a:latin typeface="Arial" charset="0"/>
                <a:cs typeface="Arial" charset="0"/>
              </a:rPr>
              <a:t>cultivare</a:t>
            </a:r>
            <a:r>
              <a:rPr lang="en-US" sz="3000" dirty="0">
                <a:latin typeface="Arial" charset="0"/>
                <a:cs typeface="Arial" charset="0"/>
              </a:rPr>
              <a:t> </a:t>
            </a:r>
            <a:r>
              <a:rPr lang="en-US" sz="3000" dirty="0" err="1">
                <a:latin typeface="Arial" charset="0"/>
                <a:cs typeface="Arial" charset="0"/>
              </a:rPr>
              <a:t>în</a:t>
            </a:r>
            <a:r>
              <a:rPr lang="en-US" sz="3000" dirty="0">
                <a:latin typeface="Arial" charset="0"/>
                <a:cs typeface="Arial" charset="0"/>
              </a:rPr>
              <a:t> </a:t>
            </a:r>
            <a:r>
              <a:rPr lang="en-US" sz="3000" dirty="0" err="1">
                <a:latin typeface="Arial" charset="0"/>
                <a:cs typeface="Arial" charset="0"/>
              </a:rPr>
              <a:t>regiunile</a:t>
            </a:r>
            <a:r>
              <a:rPr lang="en-US" sz="3000" dirty="0">
                <a:latin typeface="Arial" charset="0"/>
                <a:cs typeface="Arial" charset="0"/>
              </a:rPr>
              <a:t> cu </a:t>
            </a:r>
            <a:r>
              <a:rPr lang="en-US" sz="3000" dirty="0" err="1">
                <a:latin typeface="Arial" charset="0"/>
                <a:cs typeface="Arial" charset="0"/>
              </a:rPr>
              <a:t>climat</a:t>
            </a:r>
            <a:r>
              <a:rPr lang="en-US" sz="3000" dirty="0">
                <a:latin typeface="Arial" charset="0"/>
                <a:cs typeface="Arial" charset="0"/>
              </a:rPr>
              <a:t> </a:t>
            </a:r>
            <a:r>
              <a:rPr lang="en-US" sz="3000" dirty="0" err="1">
                <a:latin typeface="Arial" charset="0"/>
                <a:cs typeface="Arial" charset="0"/>
              </a:rPr>
              <a:t>temperat</a:t>
            </a:r>
            <a:r>
              <a:rPr lang="en-US" sz="3000" dirty="0">
                <a:latin typeface="Arial" charset="0"/>
                <a:cs typeface="Arial" charset="0"/>
              </a:rPr>
              <a:t>-continental similar </a:t>
            </a:r>
            <a:r>
              <a:rPr lang="en-US" sz="3000" dirty="0" err="1">
                <a:latin typeface="Arial" charset="0"/>
                <a:cs typeface="Arial" charset="0"/>
              </a:rPr>
              <a:t>zonei</a:t>
            </a:r>
            <a:r>
              <a:rPr lang="en-US" sz="3000" dirty="0">
                <a:latin typeface="Arial" charset="0"/>
                <a:cs typeface="Arial" charset="0"/>
              </a:rPr>
              <a:t> sale </a:t>
            </a:r>
            <a:r>
              <a:rPr lang="en-US" sz="3000">
                <a:latin typeface="Arial" charset="0"/>
                <a:cs typeface="Arial" charset="0"/>
              </a:rPr>
              <a:t>de origine.</a:t>
            </a:r>
            <a:endParaRPr lang="en-US" sz="3000" dirty="0">
              <a:latin typeface="Arial" charset="0"/>
              <a:cs typeface="Arial" charset="0"/>
            </a:endParaRPr>
          </a:p>
        </p:txBody>
      </p:sp>
      <p:cxnSp>
        <p:nvCxnSpPr>
          <p:cNvPr id="24" name="Straight Connector 23"/>
          <p:cNvCxnSpPr/>
          <p:nvPr/>
        </p:nvCxnSpPr>
        <p:spPr>
          <a:xfrm>
            <a:off x="-26612" y="6606064"/>
            <a:ext cx="28797858"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0358" y="6718356"/>
            <a:ext cx="28797858"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03258" y="40755666"/>
            <a:ext cx="27201384" cy="1862048"/>
          </a:xfrm>
          <a:prstGeom prst="rect">
            <a:avLst/>
          </a:prstGeom>
          <a:noFill/>
        </p:spPr>
        <p:txBody>
          <a:bodyPr wrap="square" rtlCol="0">
            <a:spAutoFit/>
          </a:bodyPr>
          <a:lstStyle/>
          <a:p>
            <a:r>
              <a:rPr lang="ro-RO" sz="4000" b="1" noProof="1">
                <a:latin typeface="Arial" charset="0"/>
                <a:ea typeface="Arial" charset="0"/>
                <a:cs typeface="Arial" charset="0"/>
              </a:rPr>
              <a:t>BIBLIOGRAFIE SELECTIVĂ </a:t>
            </a:r>
            <a:endParaRPr lang="en-US" sz="4000" b="1" noProof="1">
              <a:latin typeface="Arial" charset="0"/>
              <a:ea typeface="Arial" charset="0"/>
              <a:cs typeface="Arial" charset="0"/>
            </a:endParaRPr>
          </a:p>
          <a:p>
            <a:pPr marL="457206" indent="-457206">
              <a:buFontTx/>
              <a:buAutoNum type="arabicPeriod"/>
            </a:pPr>
            <a:r>
              <a:rPr lang="ro-RO" sz="2500">
                <a:latin typeface="Arial" charset="0"/>
                <a:cs typeface="Arial" charset="0"/>
              </a:rPr>
              <a:t>Filimon R.M., Bunea C.I., Filimon R.V</a:t>
            </a:r>
            <a:r>
              <a:rPr lang="en-US" sz="2500">
                <a:latin typeface="Arial" charset="0"/>
                <a:cs typeface="Arial" charset="0"/>
              </a:rPr>
              <a:t>.</a:t>
            </a:r>
            <a:r>
              <a:rPr lang="ro-RO" sz="2500">
                <a:latin typeface="Arial" charset="0"/>
                <a:cs typeface="Arial" charset="0"/>
              </a:rPr>
              <a:t>, Bora F.D., Damian D., 2024. </a:t>
            </a:r>
            <a:r>
              <a:rPr lang="ro-RO" sz="2500" dirty="0" err="1">
                <a:latin typeface="Arial" charset="0"/>
                <a:cs typeface="Arial" charset="0"/>
              </a:rPr>
              <a:t>Long-term</a:t>
            </a:r>
            <a:r>
              <a:rPr lang="ro-RO" sz="2500" dirty="0">
                <a:latin typeface="Arial" charset="0"/>
                <a:cs typeface="Arial" charset="0"/>
              </a:rPr>
              <a:t> </a:t>
            </a:r>
            <a:r>
              <a:rPr lang="ro-RO" sz="2500" dirty="0" err="1">
                <a:latin typeface="Arial" charset="0"/>
                <a:cs typeface="Arial" charset="0"/>
              </a:rPr>
              <a:t>evolution</a:t>
            </a:r>
            <a:r>
              <a:rPr lang="ro-RO" sz="2500" dirty="0">
                <a:latin typeface="Arial" charset="0"/>
                <a:cs typeface="Arial" charset="0"/>
              </a:rPr>
              <a:t> of </a:t>
            </a:r>
            <a:r>
              <a:rPr lang="ro-RO" sz="2500" dirty="0" err="1">
                <a:latin typeface="Arial" charset="0"/>
                <a:cs typeface="Arial" charset="0"/>
              </a:rPr>
              <a:t>the</a:t>
            </a:r>
            <a:r>
              <a:rPr lang="ro-RO" sz="2500" dirty="0">
                <a:latin typeface="Arial" charset="0"/>
                <a:cs typeface="Arial" charset="0"/>
              </a:rPr>
              <a:t> climatic </a:t>
            </a:r>
            <a:r>
              <a:rPr lang="ro-RO" sz="2500" dirty="0" err="1">
                <a:latin typeface="Arial" charset="0"/>
                <a:cs typeface="Arial" charset="0"/>
              </a:rPr>
              <a:t>factors</a:t>
            </a:r>
            <a:r>
              <a:rPr lang="ro-RO" sz="2500" dirty="0">
                <a:latin typeface="Arial" charset="0"/>
                <a:cs typeface="Arial" charset="0"/>
              </a:rPr>
              <a:t> </a:t>
            </a:r>
            <a:r>
              <a:rPr lang="ro-RO" sz="2500" dirty="0" err="1">
                <a:latin typeface="Arial" charset="0"/>
                <a:cs typeface="Arial" charset="0"/>
              </a:rPr>
              <a:t>and</a:t>
            </a:r>
            <a:r>
              <a:rPr lang="ro-RO" sz="2500" dirty="0">
                <a:latin typeface="Arial" charset="0"/>
                <a:cs typeface="Arial" charset="0"/>
              </a:rPr>
              <a:t> </a:t>
            </a:r>
            <a:r>
              <a:rPr lang="ro-RO" sz="2500" dirty="0" err="1">
                <a:latin typeface="Arial" charset="0"/>
                <a:cs typeface="Arial" charset="0"/>
              </a:rPr>
              <a:t>its</a:t>
            </a:r>
            <a:r>
              <a:rPr lang="ro-RO" sz="2500" dirty="0">
                <a:latin typeface="Arial" charset="0"/>
                <a:cs typeface="Arial" charset="0"/>
              </a:rPr>
              <a:t> </a:t>
            </a:r>
            <a:r>
              <a:rPr lang="ro-RO" sz="2500" dirty="0" err="1">
                <a:latin typeface="Arial" charset="0"/>
                <a:cs typeface="Arial" charset="0"/>
              </a:rPr>
              <a:t>influence</a:t>
            </a:r>
            <a:r>
              <a:rPr lang="ro-RO" sz="2500" dirty="0">
                <a:latin typeface="Arial" charset="0"/>
                <a:cs typeface="Arial" charset="0"/>
              </a:rPr>
              <a:t> on grape quality in </a:t>
            </a:r>
            <a:r>
              <a:rPr lang="en-US" sz="2500">
                <a:latin typeface="Arial" charset="0"/>
                <a:cs typeface="Arial" charset="0"/>
              </a:rPr>
              <a:t>NE</a:t>
            </a:r>
            <a:r>
              <a:rPr lang="ro-RO" sz="2500">
                <a:latin typeface="Arial" charset="0"/>
                <a:cs typeface="Arial" charset="0"/>
              </a:rPr>
              <a:t> Romania. </a:t>
            </a:r>
            <a:r>
              <a:rPr lang="ro-RO" sz="2500" dirty="0" err="1">
                <a:latin typeface="Arial" charset="0"/>
                <a:cs typeface="Arial" charset="0"/>
              </a:rPr>
              <a:t>Horticulturae</a:t>
            </a:r>
            <a:r>
              <a:rPr lang="ro-RO" sz="2500" dirty="0">
                <a:latin typeface="Arial" charset="0"/>
                <a:cs typeface="Arial" charset="0"/>
              </a:rPr>
              <a:t>, 10 (7</a:t>
            </a:r>
            <a:r>
              <a:rPr lang="ro-RO" sz="2500">
                <a:latin typeface="Arial" charset="0"/>
                <a:cs typeface="Arial" charset="0"/>
              </a:rPr>
              <a:t>): 705. </a:t>
            </a:r>
            <a:endParaRPr lang="en-US" sz="2500" noProof="1">
              <a:latin typeface="Arial" charset="0"/>
              <a:cs typeface="Arial" charset="0"/>
            </a:endParaRPr>
          </a:p>
          <a:p>
            <a:pPr marL="457206" indent="-457206">
              <a:buAutoNum type="arabicPeriod"/>
            </a:pPr>
            <a:r>
              <a:rPr lang="en-US" sz="2500" noProof="1">
                <a:latin typeface="Arial" charset="0"/>
                <a:ea typeface="Arial" charset="0"/>
                <a:cs typeface="Arial" charset="0"/>
              </a:rPr>
              <a:t>OIV, 2012. The 2nd edition of the OIV Descriptor list for grape varieties and </a:t>
            </a:r>
            <a:r>
              <a:rPr lang="en-US" sz="2500" i="1" noProof="1">
                <a:latin typeface="Arial" charset="0"/>
                <a:ea typeface="Arial" charset="0"/>
                <a:cs typeface="Arial" charset="0"/>
              </a:rPr>
              <a:t>Vitis</a:t>
            </a:r>
            <a:r>
              <a:rPr lang="en-US" sz="2500" noProof="1">
                <a:latin typeface="Arial" charset="0"/>
                <a:ea typeface="Arial" charset="0"/>
                <a:cs typeface="Arial" charset="0"/>
              </a:rPr>
              <a:t> species. International Organization of Vine and Wine, Paris, France. </a:t>
            </a:r>
          </a:p>
          <a:p>
            <a:pPr marL="457206" indent="-457206">
              <a:buAutoNum type="arabicPeriod"/>
            </a:pPr>
            <a:r>
              <a:rPr lang="en-US" sz="2500" noProof="1">
                <a:latin typeface="Arial" charset="0"/>
                <a:ea typeface="Arial" charset="0"/>
                <a:cs typeface="Arial" charset="0"/>
              </a:rPr>
              <a:t>OIV, 2019. Compendium of international methods of wine and must analysis. Vol. I. International Organisation of Vine and Wine, Paris, France.</a:t>
            </a:r>
          </a:p>
        </p:txBody>
      </p:sp>
      <p:sp>
        <p:nvSpPr>
          <p:cNvPr id="12" name="TextBox 11"/>
          <p:cNvSpPr txBox="1"/>
          <p:nvPr/>
        </p:nvSpPr>
        <p:spPr>
          <a:xfrm>
            <a:off x="4379495" y="1953503"/>
            <a:ext cx="19937482" cy="3662541"/>
          </a:xfrm>
          <a:prstGeom prst="rect">
            <a:avLst/>
          </a:prstGeom>
          <a:noFill/>
        </p:spPr>
        <p:txBody>
          <a:bodyPr wrap="square" rtlCol="0">
            <a:spAutoFit/>
          </a:bodyPr>
          <a:lstStyle/>
          <a:p>
            <a:pPr algn="ctr"/>
            <a:r>
              <a:rPr lang="ro-RO" sz="5800" b="1" dirty="0">
                <a:latin typeface="Arial Black" panose="020B0A04020102020204" pitchFamily="34" charset="0"/>
              </a:rPr>
              <a:t>Conferința anuală</a:t>
            </a:r>
            <a:endParaRPr lang="en-US" sz="5800" b="1" dirty="0">
              <a:latin typeface="Arial Black" panose="020B0A04020102020204" pitchFamily="34" charset="0"/>
            </a:endParaRPr>
          </a:p>
          <a:p>
            <a:pPr algn="ctr"/>
            <a:r>
              <a:rPr lang="en-US" sz="5800" b="1" dirty="0">
                <a:latin typeface="Arial Black" panose="020B0A04020102020204" pitchFamily="34" charset="0"/>
              </a:rPr>
              <a:t>"</a:t>
            </a:r>
            <a:r>
              <a:rPr lang="en-US" sz="5800" b="1" dirty="0" err="1">
                <a:latin typeface="Arial Black" panose="020B0A04020102020204" pitchFamily="34" charset="0"/>
              </a:rPr>
              <a:t>Realizări</a:t>
            </a:r>
            <a:r>
              <a:rPr lang="en-US" sz="5800" b="1" dirty="0">
                <a:latin typeface="Arial Black" panose="020B0A04020102020204" pitchFamily="34" charset="0"/>
              </a:rPr>
              <a:t> </a:t>
            </a:r>
            <a:r>
              <a:rPr lang="en-US" sz="5800" b="1" dirty="0" err="1">
                <a:latin typeface="Arial Black" panose="020B0A04020102020204" pitchFamily="34" charset="0"/>
              </a:rPr>
              <a:t>și</a:t>
            </a:r>
            <a:r>
              <a:rPr lang="en-US" sz="5800" b="1" dirty="0">
                <a:latin typeface="Arial Black" panose="020B0A04020102020204" pitchFamily="34" charset="0"/>
              </a:rPr>
              <a:t> perspective </a:t>
            </a:r>
            <a:r>
              <a:rPr lang="en-US" sz="5800" b="1" dirty="0" err="1">
                <a:latin typeface="Arial Black" panose="020B0A04020102020204" pitchFamily="34" charset="0"/>
              </a:rPr>
              <a:t>în</a:t>
            </a:r>
            <a:r>
              <a:rPr lang="en-US" sz="5800" b="1" dirty="0">
                <a:latin typeface="Arial Black" panose="020B0A04020102020204" pitchFamily="34" charset="0"/>
              </a:rPr>
              <a:t> </a:t>
            </a:r>
            <a:r>
              <a:rPr lang="en-US" sz="5800" b="1" dirty="0" err="1">
                <a:latin typeface="Arial Black" panose="020B0A04020102020204" pitchFamily="34" charset="0"/>
              </a:rPr>
              <a:t>cercetarea</a:t>
            </a:r>
            <a:r>
              <a:rPr lang="en-US" sz="5800" b="1" dirty="0">
                <a:latin typeface="Arial Black" panose="020B0A04020102020204" pitchFamily="34" charset="0"/>
              </a:rPr>
              <a:t> </a:t>
            </a:r>
            <a:r>
              <a:rPr lang="en-US" sz="5800" b="1" dirty="0" err="1">
                <a:latin typeface="Arial Black" panose="020B0A04020102020204" pitchFamily="34" charset="0"/>
              </a:rPr>
              <a:t>agricolă</a:t>
            </a:r>
            <a:r>
              <a:rPr lang="en-US" sz="5800" b="1" dirty="0">
                <a:latin typeface="Arial Black" panose="020B0A04020102020204" pitchFamily="34" charset="0"/>
              </a:rPr>
              <a:t> </a:t>
            </a:r>
            <a:r>
              <a:rPr lang="en-US" sz="5800" b="1" dirty="0" err="1">
                <a:latin typeface="Arial Black" panose="020B0A04020102020204" pitchFamily="34" charset="0"/>
              </a:rPr>
              <a:t>și</a:t>
            </a:r>
            <a:r>
              <a:rPr lang="en-US" sz="5800" b="1" dirty="0">
                <a:latin typeface="Arial Black" panose="020B0A04020102020204" pitchFamily="34" charset="0"/>
              </a:rPr>
              <a:t> </a:t>
            </a:r>
            <a:r>
              <a:rPr lang="en-US" sz="5800" b="1" dirty="0" err="1">
                <a:latin typeface="Arial Black" panose="020B0A04020102020204" pitchFamily="34" charset="0"/>
              </a:rPr>
              <a:t>silvică</a:t>
            </a:r>
            <a:r>
              <a:rPr lang="en-US" sz="5800" b="1" dirty="0">
                <a:latin typeface="Arial Black" panose="020B0A04020102020204" pitchFamily="34" charset="0"/>
              </a:rPr>
              <a:t> </a:t>
            </a:r>
            <a:r>
              <a:rPr lang="en-US" sz="5800" b="1" dirty="0" err="1">
                <a:latin typeface="Arial Black" panose="020B0A04020102020204" pitchFamily="34" charset="0"/>
              </a:rPr>
              <a:t>românească</a:t>
            </a:r>
            <a:r>
              <a:rPr lang="en-US" sz="5800" b="1" dirty="0">
                <a:latin typeface="Arial Black" panose="020B0A04020102020204" pitchFamily="34" charset="0"/>
              </a:rPr>
              <a:t>”</a:t>
            </a:r>
            <a:r>
              <a:rPr lang="ro-RO" sz="5800" b="1" dirty="0">
                <a:latin typeface="Arial Black" panose="020B0A04020102020204" pitchFamily="34" charset="0"/>
              </a:rPr>
              <a:t>  </a:t>
            </a:r>
            <a:r>
              <a:rPr lang="en-US" sz="5800" b="1" dirty="0">
                <a:latin typeface="Arial Black" panose="020B0A04020102020204" pitchFamily="34" charset="0"/>
              </a:rPr>
              <a:t>Edi</a:t>
            </a:r>
            <a:r>
              <a:rPr lang="ro-RO" sz="5800" b="1" dirty="0">
                <a:latin typeface="Arial Black" panose="020B0A04020102020204" pitchFamily="34" charset="0"/>
              </a:rPr>
              <a:t>ția a V-a </a:t>
            </a:r>
          </a:p>
          <a:p>
            <a:pPr algn="ctr"/>
            <a:r>
              <a:rPr lang="ro-RO" sz="5800" b="1" dirty="0">
                <a:latin typeface="Arial Black" panose="020B0A04020102020204" pitchFamily="34" charset="0"/>
              </a:rPr>
              <a:t>2</a:t>
            </a:r>
            <a:r>
              <a:rPr lang="en-US" sz="5800" b="1" dirty="0">
                <a:latin typeface="Arial Black" panose="020B0A04020102020204" pitchFamily="34" charset="0"/>
              </a:rPr>
              <a:t>8</a:t>
            </a:r>
            <a:r>
              <a:rPr lang="ro-RO" sz="5800" b="1" dirty="0">
                <a:latin typeface="Arial Black" panose="020B0A04020102020204" pitchFamily="34" charset="0"/>
              </a:rPr>
              <a:t> mai 2026</a:t>
            </a:r>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866054" y="1947740"/>
            <a:ext cx="2582231" cy="3576425"/>
          </a:xfrm>
          <a:prstGeom prst="rect">
            <a:avLst/>
          </a:prstGeom>
          <a:noFill/>
        </p:spPr>
      </p:pic>
      <p:pic>
        <p:nvPicPr>
          <p:cNvPr id="3" name="Picture 2">
            <a:extLst>
              <a:ext uri="{FF2B5EF4-FFF2-40B4-BE49-F238E27FC236}">
                <a16:creationId xmlns:a16="http://schemas.microsoft.com/office/drawing/2014/main" id="{D0140AE5-3FF9-B14A-71DE-95A989C7213B}"/>
              </a:ext>
            </a:extLst>
          </p:cNvPr>
          <p:cNvPicPr>
            <a:picLocks noChangeAspect="1"/>
          </p:cNvPicPr>
          <p:nvPr/>
        </p:nvPicPr>
        <p:blipFill rotWithShape="1">
          <a:blip r:embed="rId3">
            <a:extLst>
              <a:ext uri="{28A0092B-C50C-407E-A947-70E740481C1C}">
                <a14:useLocalDpi xmlns:a14="http://schemas.microsoft.com/office/drawing/2010/main" val="0"/>
              </a:ext>
            </a:extLst>
          </a:blip>
          <a:srcRect r="7821"/>
          <a:stretch>
            <a:fillRect/>
          </a:stretch>
        </p:blipFill>
        <p:spPr bwMode="auto">
          <a:xfrm>
            <a:off x="1126605" y="29822045"/>
            <a:ext cx="3573733" cy="4724576"/>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C89F6B33-EB0A-D02B-97B6-DC6BB973D4A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3149" y="29791299"/>
            <a:ext cx="3226599" cy="4717803"/>
          </a:xfrm>
          <a:prstGeom prst="rect">
            <a:avLst/>
          </a:prstGeom>
          <a:noFill/>
        </p:spPr>
      </p:pic>
      <p:sp>
        <p:nvSpPr>
          <p:cNvPr id="6" name="TextBox 5">
            <a:extLst>
              <a:ext uri="{FF2B5EF4-FFF2-40B4-BE49-F238E27FC236}">
                <a16:creationId xmlns:a16="http://schemas.microsoft.com/office/drawing/2014/main" id="{28559E38-F8E7-FB21-E2A9-C236FCC47B56}"/>
              </a:ext>
            </a:extLst>
          </p:cNvPr>
          <p:cNvSpPr txBox="1"/>
          <p:nvPr/>
        </p:nvSpPr>
        <p:spPr>
          <a:xfrm>
            <a:off x="1849096" y="34559794"/>
            <a:ext cx="5343262" cy="475387"/>
          </a:xfrm>
          <a:prstGeom prst="rect">
            <a:avLst/>
          </a:prstGeom>
          <a:noFill/>
        </p:spPr>
        <p:txBody>
          <a:bodyPr wrap="square">
            <a:spAutoFit/>
          </a:bodyPr>
          <a:lstStyle/>
          <a:p>
            <a:pPr algn="ctr"/>
            <a:r>
              <a:rPr lang="ro-RO" sz="2500" b="1" dirty="0">
                <a:latin typeface="Arial" charset="0"/>
                <a:ea typeface="Arial" charset="0"/>
                <a:cs typeface="Arial" charset="0"/>
              </a:rPr>
              <a:t>E</a:t>
            </a:r>
            <a:r>
              <a:rPr lang="en-US" sz="2500" b="1" dirty="0">
                <a:latin typeface="Arial" charset="0"/>
                <a:ea typeface="Arial" charset="0"/>
                <a:cs typeface="Arial" charset="0"/>
              </a:rPr>
              <a:t>lit</a:t>
            </a:r>
            <a:r>
              <a:rPr lang="ro-RO" sz="2500" b="1" dirty="0">
                <a:latin typeface="Arial" charset="0"/>
                <a:ea typeface="Arial" charset="0"/>
                <a:cs typeface="Arial" charset="0"/>
              </a:rPr>
              <a:t>a</a:t>
            </a:r>
            <a:r>
              <a:rPr lang="en-US" sz="2500" b="1" dirty="0">
                <a:latin typeface="Arial" charset="0"/>
                <a:ea typeface="Arial" charset="0"/>
                <a:cs typeface="Arial" charset="0"/>
              </a:rPr>
              <a:t> </a:t>
            </a:r>
            <a:r>
              <a:rPr lang="en-US" sz="2500" b="1" dirty="0" err="1">
                <a:latin typeface="Arial" charset="0"/>
                <a:ea typeface="Arial" charset="0"/>
                <a:cs typeface="Arial" charset="0"/>
              </a:rPr>
              <a:t>hibridă</a:t>
            </a:r>
            <a:r>
              <a:rPr lang="en-US" sz="2500" b="1" dirty="0">
                <a:latin typeface="Arial" panose="020B0604020202020204" pitchFamily="34" charset="0"/>
                <a:ea typeface="Times New Roman" panose="02020603050405020304" pitchFamily="18" charset="0"/>
                <a:cs typeface="Arial" panose="020B0604020202020204" pitchFamily="34" charset="0"/>
              </a:rPr>
              <a:t> 31.1.5</a:t>
            </a:r>
            <a:endParaRPr lang="en-US" sz="2500" b="1"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C041D821-10D8-D60F-8EE2-6DE84FC2C038}"/>
              </a:ext>
            </a:extLst>
          </p:cNvPr>
          <p:cNvGraphicFramePr>
            <a:graphicFrameLocks noGrp="1"/>
          </p:cNvGraphicFramePr>
          <p:nvPr>
            <p:extLst>
              <p:ext uri="{D42A27DB-BD31-4B8C-83A1-F6EECF244321}">
                <p14:modId xmlns:p14="http://schemas.microsoft.com/office/powerpoint/2010/main" val="3660386678"/>
              </p:ext>
            </p:extLst>
          </p:nvPr>
        </p:nvGraphicFramePr>
        <p:xfrm>
          <a:off x="1043509" y="25090280"/>
          <a:ext cx="12618801" cy="4410348"/>
        </p:xfrm>
        <a:graphic>
          <a:graphicData uri="http://schemas.openxmlformats.org/drawingml/2006/table">
            <a:tbl>
              <a:tblPr firstRow="1" firstCol="1" lastRow="1" lastCol="1" bandRow="1" bandCol="1">
                <a:tableStyleId>{5C22544A-7EE6-4342-B048-85BDC9FD1C3A}</a:tableStyleId>
              </a:tblPr>
              <a:tblGrid>
                <a:gridCol w="2565383">
                  <a:extLst>
                    <a:ext uri="{9D8B030D-6E8A-4147-A177-3AD203B41FA5}">
                      <a16:colId xmlns:a16="http://schemas.microsoft.com/office/drawing/2014/main" val="2353401398"/>
                    </a:ext>
                  </a:extLst>
                </a:gridCol>
                <a:gridCol w="1227305">
                  <a:extLst>
                    <a:ext uri="{9D8B030D-6E8A-4147-A177-3AD203B41FA5}">
                      <a16:colId xmlns:a16="http://schemas.microsoft.com/office/drawing/2014/main" val="2824754678"/>
                    </a:ext>
                  </a:extLst>
                </a:gridCol>
                <a:gridCol w="1104192">
                  <a:extLst>
                    <a:ext uri="{9D8B030D-6E8A-4147-A177-3AD203B41FA5}">
                      <a16:colId xmlns:a16="http://schemas.microsoft.com/office/drawing/2014/main" val="882812884"/>
                    </a:ext>
                  </a:extLst>
                </a:gridCol>
                <a:gridCol w="1099206">
                  <a:extLst>
                    <a:ext uri="{9D8B030D-6E8A-4147-A177-3AD203B41FA5}">
                      <a16:colId xmlns:a16="http://schemas.microsoft.com/office/drawing/2014/main" val="3734251960"/>
                    </a:ext>
                  </a:extLst>
                </a:gridCol>
                <a:gridCol w="1181646">
                  <a:extLst>
                    <a:ext uri="{9D8B030D-6E8A-4147-A177-3AD203B41FA5}">
                      <a16:colId xmlns:a16="http://schemas.microsoft.com/office/drawing/2014/main" val="965482490"/>
                    </a:ext>
                  </a:extLst>
                </a:gridCol>
                <a:gridCol w="1181646">
                  <a:extLst>
                    <a:ext uri="{9D8B030D-6E8A-4147-A177-3AD203B41FA5}">
                      <a16:colId xmlns:a16="http://schemas.microsoft.com/office/drawing/2014/main" val="2855973343"/>
                    </a:ext>
                  </a:extLst>
                </a:gridCol>
                <a:gridCol w="2115971">
                  <a:extLst>
                    <a:ext uri="{9D8B030D-6E8A-4147-A177-3AD203B41FA5}">
                      <a16:colId xmlns:a16="http://schemas.microsoft.com/office/drawing/2014/main" val="2258359048"/>
                    </a:ext>
                  </a:extLst>
                </a:gridCol>
                <a:gridCol w="2143452">
                  <a:extLst>
                    <a:ext uri="{9D8B030D-6E8A-4147-A177-3AD203B41FA5}">
                      <a16:colId xmlns:a16="http://schemas.microsoft.com/office/drawing/2014/main" val="2276359131"/>
                    </a:ext>
                  </a:extLst>
                </a:gridCol>
              </a:tblGrid>
              <a:tr h="499067">
                <a:tc rowSpan="2">
                  <a:txBody>
                    <a:bodyPr/>
                    <a:lstStyle/>
                    <a:p>
                      <a:pPr algn="ctr">
                        <a:buNone/>
                      </a:pPr>
                      <a:r>
                        <a:rPr lang="ro-RO" sz="2100" b="1" dirty="0">
                          <a:solidFill>
                            <a:schemeClr val="tx1"/>
                          </a:solidFill>
                          <a:effectLst/>
                          <a:latin typeface="Arial" panose="020B0604020202020204" pitchFamily="34" charset="0"/>
                          <a:cs typeface="Arial" panose="020B0604020202020204" pitchFamily="34" charset="0"/>
                        </a:rPr>
                        <a:t>Fenofaz</a:t>
                      </a:r>
                      <a:r>
                        <a:rPr kumimoji="0" lang="ro-RO" sz="2100" b="1"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ă</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6">
                  <a:txBody>
                    <a:bodyPr/>
                    <a:lstStyle/>
                    <a:p>
                      <a:pPr algn="ctr">
                        <a:buNone/>
                      </a:pPr>
                      <a:r>
                        <a:rPr lang="ro-RO" sz="2100" dirty="0">
                          <a:solidFill>
                            <a:schemeClr val="tx1"/>
                          </a:solidFill>
                          <a:effectLst/>
                          <a:latin typeface="Arial" panose="020B0604020202020204" pitchFamily="34" charset="0"/>
                          <a:cs typeface="Arial" panose="020B0604020202020204" pitchFamily="34" charset="0"/>
                        </a:rPr>
                        <a:t>An</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buNone/>
                      </a:pPr>
                      <a:r>
                        <a:rPr lang="en-US" sz="2100" b="1" dirty="0">
                          <a:solidFill>
                            <a:schemeClr val="tx1"/>
                          </a:solidFill>
                          <a:effectLst/>
                          <a:latin typeface="Arial" panose="020B0604020202020204" pitchFamily="34" charset="0"/>
                          <a:cs typeface="Arial" panose="020B0604020202020204" pitchFamily="34" charset="0"/>
                        </a:rPr>
                        <a:t>Muscat </a:t>
                      </a:r>
                    </a:p>
                    <a:p>
                      <a:pPr algn="ctr">
                        <a:buNone/>
                      </a:pPr>
                      <a:r>
                        <a:rPr lang="en-US" sz="2100" b="1" dirty="0" err="1">
                          <a:solidFill>
                            <a:schemeClr val="tx1"/>
                          </a:solidFill>
                          <a:effectLst/>
                          <a:latin typeface="Arial" panose="020B0604020202020204" pitchFamily="34" charset="0"/>
                          <a:cs typeface="Arial" panose="020B0604020202020204" pitchFamily="34" charset="0"/>
                        </a:rPr>
                        <a:t>Ottonel</a:t>
                      </a:r>
                      <a:endParaRPr lang="en-US" sz="2100" b="1" dirty="0">
                        <a:solidFill>
                          <a:schemeClr val="tx1"/>
                        </a:solidFill>
                        <a:effectLst/>
                        <a:latin typeface="Arial" panose="020B0604020202020204" pitchFamily="34" charset="0"/>
                        <a:cs typeface="Arial" panose="020B0604020202020204" pitchFamily="34" charset="0"/>
                      </a:endParaRPr>
                    </a:p>
                    <a:p>
                      <a:pPr algn="ctr">
                        <a:buNone/>
                      </a:pPr>
                      <a:r>
                        <a:rPr lang="en-US" sz="2100" b="1" dirty="0">
                          <a:solidFill>
                            <a:schemeClr val="tx1"/>
                          </a:solidFill>
                          <a:effectLst/>
                          <a:latin typeface="Arial" panose="020B0604020202020204" pitchFamily="34" charset="0"/>
                          <a:cs typeface="Arial" panose="020B0604020202020204" pitchFamily="34" charset="0"/>
                        </a:rPr>
                        <a:t>(</a:t>
                      </a:r>
                      <a:r>
                        <a:rPr lang="ro-RO" sz="2100" b="1" dirty="0">
                          <a:solidFill>
                            <a:schemeClr val="tx1"/>
                          </a:solidFill>
                          <a:effectLst/>
                          <a:latin typeface="Arial" panose="020B0604020202020204" pitchFamily="34" charset="0"/>
                          <a:cs typeface="Arial" panose="020B0604020202020204" pitchFamily="34" charset="0"/>
                        </a:rPr>
                        <a:t>martor</a:t>
                      </a:r>
                      <a:r>
                        <a:rPr lang="en-US" sz="2100" b="1" dirty="0">
                          <a:solidFill>
                            <a:schemeClr val="tx1"/>
                          </a:solidFill>
                          <a:effectLst/>
                          <a:latin typeface="Arial" panose="020B0604020202020204" pitchFamily="34" charset="0"/>
                          <a:cs typeface="Arial" panose="020B0604020202020204" pitchFamily="34" charset="0"/>
                        </a:rPr>
                        <a:t>)</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80461886"/>
                  </a:ext>
                </a:extLst>
              </a:tr>
              <a:tr h="765682">
                <a:tc vMerge="1">
                  <a:txBody>
                    <a:bodyPr/>
                    <a:lstStyle/>
                    <a:p>
                      <a:endParaRPr lang="en-US"/>
                    </a:p>
                  </a:txBody>
                  <a:tcPr/>
                </a:tc>
                <a:tc>
                  <a:txBody>
                    <a:bodyPr/>
                    <a:lstStyle/>
                    <a:p>
                      <a:pPr algn="ctr">
                        <a:buNone/>
                      </a:pPr>
                      <a:r>
                        <a:rPr lang="en-US" sz="2100" b="1" dirty="0">
                          <a:solidFill>
                            <a:schemeClr val="tx1"/>
                          </a:solidFill>
                          <a:effectLst/>
                          <a:latin typeface="Arial" panose="020B0604020202020204" pitchFamily="34" charset="0"/>
                          <a:cs typeface="Arial" panose="020B0604020202020204" pitchFamily="34" charset="0"/>
                        </a:rPr>
                        <a:t>2021</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buNone/>
                      </a:pPr>
                      <a:r>
                        <a:rPr lang="en-US" sz="2100" b="1" dirty="0">
                          <a:solidFill>
                            <a:schemeClr val="tx1"/>
                          </a:solidFill>
                          <a:effectLst/>
                          <a:latin typeface="Arial" panose="020B0604020202020204" pitchFamily="34" charset="0"/>
                          <a:cs typeface="Arial" panose="020B0604020202020204" pitchFamily="34" charset="0"/>
                        </a:rPr>
                        <a:t>2022</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buNone/>
                      </a:pPr>
                      <a:r>
                        <a:rPr lang="en-US" sz="2100" b="1" dirty="0">
                          <a:solidFill>
                            <a:schemeClr val="tx1"/>
                          </a:solidFill>
                          <a:effectLst/>
                          <a:latin typeface="Arial" panose="020B0604020202020204" pitchFamily="34" charset="0"/>
                          <a:cs typeface="Arial" panose="020B0604020202020204" pitchFamily="34" charset="0"/>
                        </a:rPr>
                        <a:t>2023</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buNone/>
                      </a:pPr>
                      <a:r>
                        <a:rPr lang="en-US" sz="2100" b="1" dirty="0">
                          <a:solidFill>
                            <a:schemeClr val="tx1"/>
                          </a:solidFill>
                          <a:effectLst/>
                          <a:latin typeface="Arial" panose="020B0604020202020204" pitchFamily="34" charset="0"/>
                          <a:cs typeface="Arial" panose="020B0604020202020204" pitchFamily="34" charset="0"/>
                        </a:rPr>
                        <a:t>2024</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buNone/>
                      </a:pPr>
                      <a:r>
                        <a:rPr lang="en-US" sz="2100" b="1" dirty="0">
                          <a:solidFill>
                            <a:schemeClr val="tx1"/>
                          </a:solidFill>
                          <a:effectLst/>
                          <a:latin typeface="Arial" panose="020B0604020202020204" pitchFamily="34" charset="0"/>
                          <a:cs typeface="Arial" panose="020B0604020202020204" pitchFamily="34" charset="0"/>
                        </a:rPr>
                        <a:t>2025</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buNone/>
                      </a:pPr>
                      <a:r>
                        <a:rPr lang="ro-RO" sz="2100" b="1" dirty="0">
                          <a:solidFill>
                            <a:schemeClr val="tx1"/>
                          </a:solidFill>
                          <a:effectLst/>
                          <a:latin typeface="Arial" panose="020B0604020202020204" pitchFamily="34" charset="0"/>
                          <a:cs typeface="Arial" panose="020B0604020202020204" pitchFamily="34" charset="0"/>
                        </a:rPr>
                        <a:t>Medie</a:t>
                      </a:r>
                      <a:endParaRPr lang="en-US" sz="2100" b="1" dirty="0">
                        <a:solidFill>
                          <a:schemeClr val="tx1"/>
                        </a:solidFill>
                        <a:effectLst/>
                        <a:latin typeface="Arial" panose="020B0604020202020204" pitchFamily="34" charset="0"/>
                        <a:cs typeface="Arial" panose="020B0604020202020204" pitchFamily="34" charset="0"/>
                      </a:endParaRPr>
                    </a:p>
                    <a:p>
                      <a:pPr algn="ctr">
                        <a:buNone/>
                      </a:pPr>
                      <a:r>
                        <a:rPr lang="en-US" sz="2100" b="1" dirty="0">
                          <a:solidFill>
                            <a:schemeClr val="tx1"/>
                          </a:solidFill>
                          <a:effectLst/>
                          <a:latin typeface="Arial" panose="020B0604020202020204" pitchFamily="34" charset="0"/>
                          <a:cs typeface="Arial" panose="020B0604020202020204" pitchFamily="34" charset="0"/>
                        </a:rPr>
                        <a:t>(2021-2025)</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endParaRPr lang="en-US"/>
                    </a:p>
                  </a:txBody>
                  <a:tcPr/>
                </a:tc>
                <a:extLst>
                  <a:ext uri="{0D108BD9-81ED-4DB2-BD59-A6C34878D82A}">
                    <a16:rowId xmlns:a16="http://schemas.microsoft.com/office/drawing/2014/main" val="560294368"/>
                  </a:ext>
                </a:extLst>
              </a:tr>
              <a:tr h="499067">
                <a:tc>
                  <a:txBody>
                    <a:bodyPr/>
                    <a:lstStyle/>
                    <a:p>
                      <a:pPr algn="just">
                        <a:buNone/>
                      </a:pPr>
                      <a:r>
                        <a:rPr lang="ro-RO" sz="2100" b="1" dirty="0">
                          <a:solidFill>
                            <a:schemeClr val="tx1"/>
                          </a:solidFill>
                          <a:effectLst/>
                          <a:latin typeface="Arial" panose="020B0604020202020204" pitchFamily="34" charset="0"/>
                          <a:cs typeface="Arial" panose="020B0604020202020204" pitchFamily="34" charset="0"/>
                        </a:rPr>
                        <a:t>Dezmugurit</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03 V</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26 IV</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23 IV</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07 IV</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20 IV</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07 IV – 03 V</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10 IV - 02 V</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87046212"/>
                  </a:ext>
                </a:extLst>
              </a:tr>
              <a:tr h="499067">
                <a:tc>
                  <a:txBody>
                    <a:bodyPr/>
                    <a:lstStyle/>
                    <a:p>
                      <a:pPr algn="just">
                        <a:lnSpc>
                          <a:spcPct val="107000"/>
                        </a:lnSpc>
                        <a:spcAft>
                          <a:spcPts val="800"/>
                        </a:spcAft>
                        <a:buNone/>
                      </a:pPr>
                      <a:r>
                        <a:rPr lang="ro-RO"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Înflorit</a:t>
                      </a:r>
                      <a:endParaRPr lang="en-US" sz="2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22 VI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08 VI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09 VI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30 V</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07 VI</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30 V - 22 VI</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29 V - 22 VI</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81195801"/>
                  </a:ext>
                </a:extLst>
              </a:tr>
              <a:tr h="499067">
                <a:tc>
                  <a:txBody>
                    <a:bodyPr/>
                    <a:lstStyle/>
                    <a:p>
                      <a:pPr algn="just">
                        <a:lnSpc>
                          <a:spcPct val="107000"/>
                        </a:lnSpc>
                        <a:spcAft>
                          <a:spcPts val="800"/>
                        </a:spcAft>
                        <a:buNone/>
                      </a:pPr>
                      <a:r>
                        <a:rPr lang="ro-RO"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Pârga strugurilor</a:t>
                      </a:r>
                      <a:endParaRPr lang="en-US" sz="2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18 VIII</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07 VIII</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13 VIII</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04 VIII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08 VIII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04 VIII – 18 VIII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01 VIII - 18 VIII</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67343770"/>
                  </a:ext>
                </a:extLst>
              </a:tr>
              <a:tr h="499067">
                <a:tc>
                  <a:txBody>
                    <a:bodyPr/>
                    <a:lstStyle/>
                    <a:p>
                      <a:pPr algn="just">
                        <a:lnSpc>
                          <a:spcPct val="107000"/>
                        </a:lnSpc>
                        <a:spcAft>
                          <a:spcPts val="800"/>
                        </a:spcAft>
                        <a:buNone/>
                      </a:pPr>
                      <a:r>
                        <a:rPr lang="ro-RO" sz="2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Maturare</a:t>
                      </a:r>
                      <a:endParaRPr lang="en-US" sz="2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04 X</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22 IX</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30 IX</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09 IX</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19 IX</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09 IX – 04 X</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09 IX - 05 X</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50640283"/>
                  </a:ext>
                </a:extLst>
              </a:tr>
              <a:tr h="499067">
                <a:tc>
                  <a:txBody>
                    <a:bodyPr/>
                    <a:lstStyle/>
                    <a:p>
                      <a:pPr algn="just">
                        <a:buNone/>
                      </a:pPr>
                      <a:r>
                        <a:rPr lang="ro-RO" sz="2100" b="1" dirty="0">
                          <a:solidFill>
                            <a:schemeClr val="tx1"/>
                          </a:solidFill>
                          <a:effectLst/>
                          <a:latin typeface="Arial" panose="020B0604020202020204" pitchFamily="34" charset="0"/>
                          <a:cs typeface="Arial" panose="020B0604020202020204" pitchFamily="34" charset="0"/>
                        </a:rPr>
                        <a:t>C</a:t>
                      </a:r>
                      <a:r>
                        <a:rPr kumimoji="0" lang="ro-RO" sz="2100" b="1"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ă</a:t>
                      </a:r>
                      <a:r>
                        <a:rPr lang="ro-RO" sz="2100" b="1" dirty="0">
                          <a:solidFill>
                            <a:schemeClr val="tx1"/>
                          </a:solidFill>
                          <a:effectLst/>
                          <a:latin typeface="Arial" panose="020B0604020202020204" pitchFamily="34" charset="0"/>
                          <a:cs typeface="Arial" panose="020B0604020202020204" pitchFamily="34" charset="0"/>
                        </a:rPr>
                        <a:t>derea frunzelor</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09 XI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09 XI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05 XI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22 X</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26 X</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22 X - 9 XI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22 X - 09 XI</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88183139"/>
                  </a:ext>
                </a:extLst>
              </a:tr>
              <a:tr h="650264">
                <a:tc>
                  <a:txBody>
                    <a:bodyPr/>
                    <a:lstStyle/>
                    <a:p>
                      <a:pPr algn="just">
                        <a:buNone/>
                      </a:pPr>
                      <a:r>
                        <a:rPr lang="ro-RO" sz="2100" b="1" dirty="0">
                          <a:solidFill>
                            <a:schemeClr val="tx1"/>
                          </a:solidFill>
                          <a:effectLst/>
                          <a:latin typeface="Arial" panose="020B0604020202020204" pitchFamily="34" charset="0"/>
                          <a:cs typeface="Arial" panose="020B0604020202020204" pitchFamily="34" charset="0"/>
                        </a:rPr>
                        <a:t>Durata perioadei de </a:t>
                      </a:r>
                      <a:r>
                        <a:rPr lang="ro-RO" sz="2100" b="1" dirty="0" err="1">
                          <a:solidFill>
                            <a:schemeClr val="tx1"/>
                          </a:solidFill>
                          <a:effectLst/>
                          <a:latin typeface="Arial" panose="020B0604020202020204" pitchFamily="34" charset="0"/>
                          <a:cs typeface="Arial" panose="020B0604020202020204" pitchFamily="34" charset="0"/>
                        </a:rPr>
                        <a:t>vegetatie</a:t>
                      </a:r>
                      <a:r>
                        <a:rPr lang="en-US" sz="2100" b="1" dirty="0">
                          <a:solidFill>
                            <a:schemeClr val="tx1"/>
                          </a:solidFill>
                          <a:effectLst/>
                          <a:latin typeface="Arial" panose="020B0604020202020204" pitchFamily="34" charset="0"/>
                          <a:cs typeface="Arial" panose="020B0604020202020204" pitchFamily="34" charset="0"/>
                        </a:rPr>
                        <a:t> (</a:t>
                      </a:r>
                      <a:r>
                        <a:rPr lang="ro-RO" sz="2100" b="1" dirty="0">
                          <a:solidFill>
                            <a:schemeClr val="tx1"/>
                          </a:solidFill>
                          <a:effectLst/>
                          <a:latin typeface="Arial" panose="020B0604020202020204" pitchFamily="34" charset="0"/>
                          <a:cs typeface="Arial" panose="020B0604020202020204" pitchFamily="34" charset="0"/>
                        </a:rPr>
                        <a:t>zile</a:t>
                      </a:r>
                      <a:r>
                        <a:rPr lang="en-US" sz="2100" b="1" dirty="0">
                          <a:solidFill>
                            <a:schemeClr val="tx1"/>
                          </a:solidFill>
                          <a:effectLst/>
                          <a:latin typeface="Arial" panose="020B0604020202020204" pitchFamily="34" charset="0"/>
                          <a:cs typeface="Arial" panose="020B0604020202020204" pitchFamily="34" charset="0"/>
                        </a:rPr>
                        <a:t>)</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190</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197</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196</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198</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189</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194</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197</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54317936"/>
                  </a:ext>
                </a:extLst>
              </a:tr>
            </a:tbl>
          </a:graphicData>
        </a:graphic>
      </p:graphicFrame>
      <p:pic>
        <p:nvPicPr>
          <p:cNvPr id="13" name="Picture 12">
            <a:extLst>
              <a:ext uri="{FF2B5EF4-FFF2-40B4-BE49-F238E27FC236}">
                <a16:creationId xmlns:a16="http://schemas.microsoft.com/office/drawing/2014/main" id="{140A1567-D517-E697-91D6-9CA6DE1CEE96}"/>
              </a:ext>
            </a:extLst>
          </p:cNvPr>
          <p:cNvPicPr>
            <a:picLocks noChangeAspect="1"/>
          </p:cNvPicPr>
          <p:nvPr/>
        </p:nvPicPr>
        <p:blipFill>
          <a:blip r:embed="rId5"/>
          <a:stretch>
            <a:fillRect/>
          </a:stretch>
        </p:blipFill>
        <p:spPr>
          <a:xfrm>
            <a:off x="21405635" y="29997113"/>
            <a:ext cx="6351283" cy="4510842"/>
          </a:xfrm>
          <a:prstGeom prst="rect">
            <a:avLst/>
          </a:prstGeom>
        </p:spPr>
      </p:pic>
      <p:sp>
        <p:nvSpPr>
          <p:cNvPr id="28" name="TextBox 27">
            <a:extLst>
              <a:ext uri="{FF2B5EF4-FFF2-40B4-BE49-F238E27FC236}">
                <a16:creationId xmlns:a16="http://schemas.microsoft.com/office/drawing/2014/main" id="{E45FFCFF-78E3-9255-2D24-F5E06F0D27DF}"/>
              </a:ext>
            </a:extLst>
          </p:cNvPr>
          <p:cNvSpPr txBox="1"/>
          <p:nvPr/>
        </p:nvSpPr>
        <p:spPr>
          <a:xfrm>
            <a:off x="21454129" y="34505434"/>
            <a:ext cx="6201579" cy="475387"/>
          </a:xfrm>
          <a:prstGeom prst="rect">
            <a:avLst/>
          </a:prstGeom>
          <a:noFill/>
        </p:spPr>
        <p:txBody>
          <a:bodyPr wrap="square">
            <a:spAutoFit/>
          </a:bodyPr>
          <a:lstStyle/>
          <a:p>
            <a:pPr algn="ctr"/>
            <a:r>
              <a:rPr lang="ro-RO" sz="2500" b="1" dirty="0">
                <a:latin typeface="Arial" panose="020B0604020202020204" pitchFamily="34" charset="0"/>
                <a:cs typeface="Arial" panose="020B0604020202020204" pitchFamily="34" charset="0"/>
              </a:rPr>
              <a:t>Profilul senzorial al  vinului </a:t>
            </a:r>
            <a:r>
              <a:rPr lang="en-US" sz="2500" b="1" dirty="0">
                <a:latin typeface="Arial" panose="020B0604020202020204" pitchFamily="34" charset="0"/>
                <a:cs typeface="Arial" panose="020B0604020202020204" pitchFamily="34" charset="0"/>
              </a:rPr>
              <a:t>E.H. 31.1.5</a:t>
            </a:r>
          </a:p>
        </p:txBody>
      </p:sp>
      <p:sp>
        <p:nvSpPr>
          <p:cNvPr id="30" name="TextBox 29">
            <a:extLst>
              <a:ext uri="{FF2B5EF4-FFF2-40B4-BE49-F238E27FC236}">
                <a16:creationId xmlns:a16="http://schemas.microsoft.com/office/drawing/2014/main" id="{E7223AF4-607F-2775-3124-B05D256D3F28}"/>
              </a:ext>
            </a:extLst>
          </p:cNvPr>
          <p:cNvSpPr txBox="1"/>
          <p:nvPr/>
        </p:nvSpPr>
        <p:spPr>
          <a:xfrm>
            <a:off x="2318019" y="24599835"/>
            <a:ext cx="11169705" cy="477054"/>
          </a:xfrm>
          <a:prstGeom prst="rect">
            <a:avLst/>
          </a:prstGeom>
          <a:noFill/>
        </p:spPr>
        <p:txBody>
          <a:bodyPr wrap="square">
            <a:spAutoFit/>
          </a:bodyPr>
          <a:lstStyle/>
          <a:p>
            <a:r>
              <a:rPr lang="ro-RO" sz="2500" b="1" dirty="0">
                <a:latin typeface="Arial" panose="020B0604020202020204" pitchFamily="34" charset="0"/>
                <a:cs typeface="Arial" panose="020B0604020202020204" pitchFamily="34" charset="0"/>
              </a:rPr>
              <a:t>Date fenologice ale </a:t>
            </a:r>
            <a:r>
              <a:rPr lang="en-US" sz="2500" b="1" dirty="0">
                <a:latin typeface="Arial" panose="020B0604020202020204" pitchFamily="34" charset="0"/>
                <a:cs typeface="Arial" panose="020B0604020202020204" pitchFamily="34" charset="0"/>
              </a:rPr>
              <a:t>elite</a:t>
            </a:r>
            <a:r>
              <a:rPr lang="ro-RO" sz="2500" b="1" dirty="0">
                <a:latin typeface="Arial" panose="020B0604020202020204" pitchFamily="34" charset="0"/>
                <a:cs typeface="Arial" panose="020B0604020202020204" pitchFamily="34" charset="0"/>
              </a:rPr>
              <a:t>i </a:t>
            </a:r>
            <a:r>
              <a:rPr lang="ro-RO" sz="2500" b="1">
                <a:latin typeface="Arial" panose="020B0604020202020204" pitchFamily="34" charset="0"/>
                <a:cs typeface="Arial" panose="020B0604020202020204" pitchFamily="34" charset="0"/>
              </a:rPr>
              <a:t>hibride </a:t>
            </a:r>
            <a:r>
              <a:rPr lang="en-US" sz="2500" b="1">
                <a:latin typeface="Arial" panose="020B0604020202020204" pitchFamily="34" charset="0"/>
                <a:cs typeface="Arial" panose="020B0604020202020204" pitchFamily="34" charset="0"/>
              </a:rPr>
              <a:t>31.1.5 </a:t>
            </a:r>
            <a:r>
              <a:rPr lang="ro-RO" sz="2500" b="1" dirty="0">
                <a:latin typeface="Arial" panose="020B0604020202020204" pitchFamily="34" charset="0"/>
                <a:cs typeface="Arial" panose="020B0604020202020204" pitchFamily="34" charset="0"/>
              </a:rPr>
              <a:t>pentru perioada </a:t>
            </a:r>
            <a:r>
              <a:rPr lang="en-US" sz="2500" b="1" dirty="0">
                <a:latin typeface="Arial" panose="020B0604020202020204" pitchFamily="34" charset="0"/>
                <a:cs typeface="Arial" panose="020B0604020202020204" pitchFamily="34" charset="0"/>
              </a:rPr>
              <a:t>2021-2025</a:t>
            </a:r>
          </a:p>
        </p:txBody>
      </p:sp>
      <p:graphicFrame>
        <p:nvGraphicFramePr>
          <p:cNvPr id="31" name="Table 30">
            <a:extLst>
              <a:ext uri="{FF2B5EF4-FFF2-40B4-BE49-F238E27FC236}">
                <a16:creationId xmlns:a16="http://schemas.microsoft.com/office/drawing/2014/main" id="{C578DF1E-D067-BB2A-1FF5-77B13ACC8D78}"/>
              </a:ext>
            </a:extLst>
          </p:cNvPr>
          <p:cNvGraphicFramePr>
            <a:graphicFrameLocks noGrp="1"/>
          </p:cNvGraphicFramePr>
          <p:nvPr>
            <p:extLst>
              <p:ext uri="{D42A27DB-BD31-4B8C-83A1-F6EECF244321}">
                <p14:modId xmlns:p14="http://schemas.microsoft.com/office/powerpoint/2010/main" val="4110199525"/>
              </p:ext>
            </p:extLst>
          </p:nvPr>
        </p:nvGraphicFramePr>
        <p:xfrm>
          <a:off x="13943738" y="25077210"/>
          <a:ext cx="13813178" cy="4435335"/>
        </p:xfrm>
        <a:graphic>
          <a:graphicData uri="http://schemas.openxmlformats.org/drawingml/2006/table">
            <a:tbl>
              <a:tblPr firstRow="1" firstCol="1" lastRow="1" lastCol="1" bandRow="1" bandCol="1">
                <a:tableStyleId>{5C22544A-7EE6-4342-B048-85BDC9FD1C3A}</a:tableStyleId>
              </a:tblPr>
              <a:tblGrid>
                <a:gridCol w="3092163">
                  <a:extLst>
                    <a:ext uri="{9D8B030D-6E8A-4147-A177-3AD203B41FA5}">
                      <a16:colId xmlns:a16="http://schemas.microsoft.com/office/drawing/2014/main" val="4243086968"/>
                    </a:ext>
                  </a:extLst>
                </a:gridCol>
                <a:gridCol w="1128339">
                  <a:extLst>
                    <a:ext uri="{9D8B030D-6E8A-4147-A177-3AD203B41FA5}">
                      <a16:colId xmlns:a16="http://schemas.microsoft.com/office/drawing/2014/main" val="3058604566"/>
                    </a:ext>
                  </a:extLst>
                </a:gridCol>
                <a:gridCol w="1354729">
                  <a:extLst>
                    <a:ext uri="{9D8B030D-6E8A-4147-A177-3AD203B41FA5}">
                      <a16:colId xmlns:a16="http://schemas.microsoft.com/office/drawing/2014/main" val="192201294"/>
                    </a:ext>
                  </a:extLst>
                </a:gridCol>
                <a:gridCol w="1354729">
                  <a:extLst>
                    <a:ext uri="{9D8B030D-6E8A-4147-A177-3AD203B41FA5}">
                      <a16:colId xmlns:a16="http://schemas.microsoft.com/office/drawing/2014/main" val="3048792095"/>
                    </a:ext>
                  </a:extLst>
                </a:gridCol>
                <a:gridCol w="1354729">
                  <a:extLst>
                    <a:ext uri="{9D8B030D-6E8A-4147-A177-3AD203B41FA5}">
                      <a16:colId xmlns:a16="http://schemas.microsoft.com/office/drawing/2014/main" val="1027995246"/>
                    </a:ext>
                  </a:extLst>
                </a:gridCol>
                <a:gridCol w="1313173">
                  <a:extLst>
                    <a:ext uri="{9D8B030D-6E8A-4147-A177-3AD203B41FA5}">
                      <a16:colId xmlns:a16="http://schemas.microsoft.com/office/drawing/2014/main" val="3497339323"/>
                    </a:ext>
                  </a:extLst>
                </a:gridCol>
                <a:gridCol w="2241299">
                  <a:extLst>
                    <a:ext uri="{9D8B030D-6E8A-4147-A177-3AD203B41FA5}">
                      <a16:colId xmlns:a16="http://schemas.microsoft.com/office/drawing/2014/main" val="3122787773"/>
                    </a:ext>
                  </a:extLst>
                </a:gridCol>
                <a:gridCol w="1974017">
                  <a:extLst>
                    <a:ext uri="{9D8B030D-6E8A-4147-A177-3AD203B41FA5}">
                      <a16:colId xmlns:a16="http://schemas.microsoft.com/office/drawing/2014/main" val="2946479651"/>
                    </a:ext>
                  </a:extLst>
                </a:gridCol>
              </a:tblGrid>
              <a:tr h="325132">
                <a:tc rowSpan="2">
                  <a:txBody>
                    <a:bodyPr/>
                    <a:lstStyle/>
                    <a:p>
                      <a:pPr marR="39370" algn="ctr">
                        <a:buNone/>
                      </a:pPr>
                      <a:r>
                        <a:rPr lang="en-US" sz="2100" b="1" dirty="0" err="1">
                          <a:solidFill>
                            <a:schemeClr val="tx1"/>
                          </a:solidFill>
                          <a:effectLst/>
                          <a:latin typeface="Arial" panose="020B0604020202020204" pitchFamily="34" charset="0"/>
                          <a:cs typeface="Arial" panose="020B0604020202020204" pitchFamily="34" charset="0"/>
                        </a:rPr>
                        <a:t>Elemente</a:t>
                      </a:r>
                      <a:r>
                        <a:rPr lang="en-US" sz="2100" b="1" dirty="0">
                          <a:solidFill>
                            <a:schemeClr val="tx1"/>
                          </a:solidFill>
                          <a:effectLst/>
                          <a:latin typeface="Arial" panose="020B0604020202020204" pitchFamily="34" charset="0"/>
                          <a:cs typeface="Arial" panose="020B0604020202020204" pitchFamily="34" charset="0"/>
                        </a:rPr>
                        <a:t> determinate</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6">
                  <a:txBody>
                    <a:bodyPr/>
                    <a:lstStyle/>
                    <a:p>
                      <a:pPr algn="ctr"/>
                      <a:r>
                        <a:rPr lang="ro-RO"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a:t>
                      </a:r>
                      <a:endParaRPr lang="en-US" sz="5700" dirty="0"/>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rowSpan="2">
                  <a:txBody>
                    <a:bodyPr/>
                    <a:lstStyle/>
                    <a:p>
                      <a:pPr marR="39370" algn="ctr">
                        <a:buNone/>
                      </a:pPr>
                      <a:r>
                        <a:rPr lang="en-US" sz="2100" b="1" dirty="0">
                          <a:solidFill>
                            <a:schemeClr val="tx1"/>
                          </a:solidFill>
                          <a:effectLst/>
                          <a:latin typeface="Arial" panose="020B0604020202020204" pitchFamily="34" charset="0"/>
                          <a:cs typeface="Arial" panose="020B0604020202020204" pitchFamily="34" charset="0"/>
                        </a:rPr>
                        <a:t>Muscat </a:t>
                      </a:r>
                      <a:r>
                        <a:rPr lang="en-US" sz="2100" b="1" dirty="0" err="1">
                          <a:solidFill>
                            <a:schemeClr val="tx1"/>
                          </a:solidFill>
                          <a:effectLst/>
                          <a:latin typeface="Arial" panose="020B0604020202020204" pitchFamily="34" charset="0"/>
                          <a:cs typeface="Arial" panose="020B0604020202020204" pitchFamily="34" charset="0"/>
                        </a:rPr>
                        <a:t>Ottonel</a:t>
                      </a:r>
                      <a:endParaRPr lang="en-US" sz="2100" b="1" dirty="0">
                        <a:solidFill>
                          <a:schemeClr val="tx1"/>
                        </a:solidFill>
                        <a:effectLst/>
                        <a:latin typeface="Arial" panose="020B0604020202020204" pitchFamily="34" charset="0"/>
                        <a:cs typeface="Arial" panose="020B0604020202020204" pitchFamily="34" charset="0"/>
                      </a:endParaRPr>
                    </a:p>
                    <a:p>
                      <a:pPr marR="39370" algn="ctr">
                        <a:buNone/>
                      </a:pPr>
                      <a:r>
                        <a:rPr lang="en-US" sz="2100" b="1" dirty="0">
                          <a:solidFill>
                            <a:schemeClr val="tx1"/>
                          </a:solidFill>
                          <a:effectLst/>
                          <a:latin typeface="Arial" panose="020B0604020202020204" pitchFamily="34" charset="0"/>
                          <a:cs typeface="Arial" panose="020B0604020202020204" pitchFamily="34" charset="0"/>
                        </a:rPr>
                        <a:t>(</a:t>
                      </a:r>
                      <a:r>
                        <a:rPr lang="ro-RO" sz="2100" b="1" dirty="0">
                          <a:solidFill>
                            <a:schemeClr val="tx1"/>
                          </a:solidFill>
                          <a:effectLst/>
                          <a:latin typeface="Arial" panose="020B0604020202020204" pitchFamily="34" charset="0"/>
                          <a:cs typeface="Arial" panose="020B0604020202020204" pitchFamily="34" charset="0"/>
                        </a:rPr>
                        <a:t>martor</a:t>
                      </a:r>
                      <a:r>
                        <a:rPr lang="en-US" sz="2100" b="1" dirty="0">
                          <a:solidFill>
                            <a:schemeClr val="tx1"/>
                          </a:solidFill>
                          <a:effectLst/>
                          <a:latin typeface="Arial" panose="020B0604020202020204" pitchFamily="34" charset="0"/>
                          <a:cs typeface="Arial" panose="020B0604020202020204" pitchFamily="34" charset="0"/>
                        </a:rPr>
                        <a:t>)</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61479024"/>
                  </a:ext>
                </a:extLst>
              </a:tr>
              <a:tr h="650264">
                <a:tc vMerge="1">
                  <a:txBody>
                    <a:bodyPr/>
                    <a:lstStyle/>
                    <a:p>
                      <a:endParaRPr lang="en-US"/>
                    </a:p>
                  </a:txBody>
                  <a:tcPr/>
                </a:tc>
                <a:tc>
                  <a:txBody>
                    <a:bodyPr/>
                    <a:lstStyle/>
                    <a:p>
                      <a:pPr marR="39370" algn="ctr">
                        <a:buNone/>
                      </a:pPr>
                      <a:r>
                        <a:rPr lang="en-US" sz="2100" b="1" dirty="0">
                          <a:solidFill>
                            <a:schemeClr val="tx1"/>
                          </a:solidFill>
                          <a:effectLst/>
                          <a:latin typeface="Arial" panose="020B0604020202020204" pitchFamily="34" charset="0"/>
                          <a:cs typeface="Arial" panose="020B0604020202020204" pitchFamily="34" charset="0"/>
                        </a:rPr>
                        <a:t>2021</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39370" algn="ctr">
                        <a:buNone/>
                      </a:pPr>
                      <a:r>
                        <a:rPr lang="en-US" sz="2100" b="1" dirty="0">
                          <a:solidFill>
                            <a:schemeClr val="tx1"/>
                          </a:solidFill>
                          <a:effectLst/>
                          <a:latin typeface="Arial" panose="020B0604020202020204" pitchFamily="34" charset="0"/>
                          <a:cs typeface="Arial" panose="020B0604020202020204" pitchFamily="34" charset="0"/>
                        </a:rPr>
                        <a:t>2022</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39370" algn="ctr">
                        <a:buNone/>
                      </a:pPr>
                      <a:r>
                        <a:rPr lang="en-US" sz="2100" b="1" dirty="0">
                          <a:solidFill>
                            <a:schemeClr val="tx1"/>
                          </a:solidFill>
                          <a:effectLst/>
                          <a:latin typeface="Arial" panose="020B0604020202020204" pitchFamily="34" charset="0"/>
                          <a:cs typeface="Arial" panose="020B0604020202020204" pitchFamily="34" charset="0"/>
                        </a:rPr>
                        <a:t>2023</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39370" algn="ctr">
                        <a:buNone/>
                      </a:pPr>
                      <a:r>
                        <a:rPr lang="en-US" sz="2100" b="1" dirty="0">
                          <a:solidFill>
                            <a:schemeClr val="tx1"/>
                          </a:solidFill>
                          <a:effectLst/>
                          <a:latin typeface="Arial" panose="020B0604020202020204" pitchFamily="34" charset="0"/>
                          <a:cs typeface="Arial" panose="020B0604020202020204" pitchFamily="34" charset="0"/>
                        </a:rPr>
                        <a:t>2024</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39370" algn="ctr">
                        <a:buNone/>
                      </a:pPr>
                      <a:r>
                        <a:rPr lang="en-US" sz="2100" b="1" dirty="0">
                          <a:solidFill>
                            <a:schemeClr val="tx1"/>
                          </a:solidFill>
                          <a:effectLst/>
                          <a:latin typeface="Arial" panose="020B0604020202020204" pitchFamily="34" charset="0"/>
                          <a:cs typeface="Arial" panose="020B0604020202020204" pitchFamily="34" charset="0"/>
                        </a:rPr>
                        <a:t>2025</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39370" algn="ctr">
                        <a:buNone/>
                      </a:pPr>
                      <a:r>
                        <a:rPr lang="ro-RO" sz="2100" b="1" dirty="0">
                          <a:solidFill>
                            <a:schemeClr val="tx1"/>
                          </a:solidFill>
                          <a:effectLst/>
                          <a:latin typeface="Arial" panose="020B0604020202020204" pitchFamily="34" charset="0"/>
                          <a:cs typeface="Arial" panose="020B0604020202020204" pitchFamily="34" charset="0"/>
                        </a:rPr>
                        <a:t>Medie</a:t>
                      </a:r>
                      <a:endParaRPr lang="en-US" sz="2100" b="1" dirty="0">
                        <a:solidFill>
                          <a:schemeClr val="tx1"/>
                        </a:solidFill>
                        <a:effectLst/>
                        <a:latin typeface="Arial" panose="020B0604020202020204" pitchFamily="34" charset="0"/>
                        <a:cs typeface="Arial" panose="020B0604020202020204" pitchFamily="34" charset="0"/>
                      </a:endParaRPr>
                    </a:p>
                    <a:p>
                      <a:pPr algn="ctr">
                        <a:buNone/>
                      </a:pPr>
                      <a:r>
                        <a:rPr lang="en-US" sz="2100" b="1" dirty="0">
                          <a:solidFill>
                            <a:schemeClr val="tx1"/>
                          </a:solidFill>
                          <a:effectLst/>
                          <a:latin typeface="Arial" panose="020B0604020202020204" pitchFamily="34" charset="0"/>
                          <a:cs typeface="Arial" panose="020B0604020202020204" pitchFamily="34" charset="0"/>
                        </a:rPr>
                        <a:t>(2021-2025)</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pPr algn="ctr">
                        <a:buNone/>
                      </a:pPr>
                      <a:endParaRPr lang="en-US" sz="2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68032128"/>
                  </a:ext>
                </a:extLst>
              </a:tr>
              <a:tr h="368943">
                <a:tc gridSpan="8">
                  <a:txBody>
                    <a:bodyPr/>
                    <a:lstStyle/>
                    <a:p>
                      <a:pPr marR="39370" algn="just">
                        <a:buNone/>
                      </a:pPr>
                      <a:r>
                        <a:rPr lang="ro-RO" sz="2100" dirty="0">
                          <a:solidFill>
                            <a:schemeClr val="tx1"/>
                          </a:solidFill>
                          <a:effectLst/>
                          <a:latin typeface="Arial" panose="020B0604020202020204" pitchFamily="34" charset="0"/>
                          <a:cs typeface="Arial" panose="020B0604020202020204" pitchFamily="34" charset="0"/>
                        </a:rPr>
                        <a:t>Gradul de rezistenţă </a:t>
                      </a:r>
                      <a:r>
                        <a:rPr lang="en-US" sz="2100" dirty="0">
                          <a:solidFill>
                            <a:schemeClr val="tx1"/>
                          </a:solidFill>
                          <a:effectLst/>
                          <a:latin typeface="Arial" panose="020B0604020202020204" pitchFamily="34" charset="0"/>
                          <a:cs typeface="Arial" panose="020B0604020202020204" pitchFamily="34" charset="0"/>
                        </a:rPr>
                        <a:t>(OIV):</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413819090"/>
                  </a:ext>
                </a:extLst>
              </a:tr>
              <a:tr h="343444">
                <a:tc>
                  <a:txBody>
                    <a:bodyPr/>
                    <a:lstStyle/>
                    <a:p>
                      <a:pPr algn="just">
                        <a:buNone/>
                      </a:pPr>
                      <a:r>
                        <a:rPr lang="en-US" sz="2100" dirty="0">
                          <a:solidFill>
                            <a:schemeClr val="tx1"/>
                          </a:solidFill>
                          <a:effectLst/>
                          <a:latin typeface="Arial" panose="020B0604020202020204" pitchFamily="34" charset="0"/>
                          <a:cs typeface="Arial" panose="020B0604020202020204" pitchFamily="34" charset="0"/>
                        </a:rPr>
                        <a:t>  </a:t>
                      </a:r>
                      <a:r>
                        <a:rPr lang="en-US" sz="2100" i="1" dirty="0" err="1">
                          <a:solidFill>
                            <a:schemeClr val="tx1"/>
                          </a:solidFill>
                          <a:effectLst/>
                          <a:latin typeface="Arial" panose="020B0604020202020204" pitchFamily="34" charset="0"/>
                          <a:cs typeface="Arial" panose="020B0604020202020204" pitchFamily="34" charset="0"/>
                        </a:rPr>
                        <a:t>Plasmopara</a:t>
                      </a:r>
                      <a:r>
                        <a:rPr lang="en-US" sz="2100" dirty="0">
                          <a:solidFill>
                            <a:schemeClr val="tx1"/>
                          </a:solidFill>
                          <a:effectLst/>
                          <a:latin typeface="Arial" panose="020B0604020202020204" pitchFamily="34" charset="0"/>
                          <a:cs typeface="Arial" panose="020B0604020202020204" pitchFamily="34" charset="0"/>
                        </a:rPr>
                        <a:t> (</a:t>
                      </a:r>
                      <a:r>
                        <a:rPr lang="ro-RO" sz="2100" dirty="0">
                          <a:solidFill>
                            <a:schemeClr val="tx1"/>
                          </a:solidFill>
                          <a:effectLst/>
                          <a:latin typeface="Arial" panose="020B0604020202020204" pitchFamily="34" charset="0"/>
                          <a:cs typeface="Arial" panose="020B0604020202020204" pitchFamily="34" charset="0"/>
                        </a:rPr>
                        <a:t>frunze</a:t>
                      </a:r>
                      <a:r>
                        <a:rPr lang="en-US" sz="2100" dirty="0">
                          <a:solidFill>
                            <a:schemeClr val="tx1"/>
                          </a:solidFill>
                          <a:effectLst/>
                          <a:latin typeface="Arial" panose="020B0604020202020204" pitchFamily="34" charset="0"/>
                          <a:cs typeface="Arial" panose="020B0604020202020204" pitchFamily="34" charset="0"/>
                        </a:rPr>
                        <a:t>)</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39370" algn="ctr">
                        <a:buNone/>
                      </a:pPr>
                      <a:r>
                        <a:rPr lang="en-US" sz="2100" dirty="0">
                          <a:solidFill>
                            <a:schemeClr val="tx1"/>
                          </a:solidFill>
                          <a:effectLst/>
                          <a:latin typeface="Arial" panose="020B0604020202020204" pitchFamily="34" charset="0"/>
                          <a:cs typeface="Arial" panose="020B0604020202020204" pitchFamily="34" charset="0"/>
                        </a:rPr>
                        <a:t>9</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b="0" dirty="0">
                          <a:solidFill>
                            <a:schemeClr val="tx1"/>
                          </a:solidFill>
                          <a:effectLst/>
                          <a:latin typeface="Arial" panose="020B0604020202020204" pitchFamily="34" charset="0"/>
                          <a:cs typeface="Arial" panose="020B0604020202020204" pitchFamily="34" charset="0"/>
                        </a:rPr>
                        <a:t>9</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75936419"/>
                  </a:ext>
                </a:extLst>
              </a:tr>
              <a:tr h="343444">
                <a:tc>
                  <a:txBody>
                    <a:bodyPr/>
                    <a:lstStyle/>
                    <a:p>
                      <a:pPr marR="39370" algn="just">
                        <a:buNone/>
                      </a:pPr>
                      <a:r>
                        <a:rPr lang="en-US" sz="2100" dirty="0">
                          <a:solidFill>
                            <a:schemeClr val="tx1"/>
                          </a:solidFill>
                          <a:effectLst/>
                          <a:latin typeface="Arial" panose="020B0604020202020204" pitchFamily="34" charset="0"/>
                          <a:cs typeface="Arial" panose="020B0604020202020204" pitchFamily="34" charset="0"/>
                        </a:rPr>
                        <a:t>  </a:t>
                      </a:r>
                      <a:r>
                        <a:rPr lang="en-US" sz="2100" i="1" dirty="0">
                          <a:solidFill>
                            <a:schemeClr val="tx1"/>
                          </a:solidFill>
                          <a:effectLst/>
                          <a:latin typeface="Arial" panose="020B0604020202020204" pitchFamily="34" charset="0"/>
                          <a:cs typeface="Arial" panose="020B0604020202020204" pitchFamily="34" charset="0"/>
                        </a:rPr>
                        <a:t>Oidium</a:t>
                      </a:r>
                      <a:r>
                        <a:rPr lang="en-US" sz="2100" dirty="0">
                          <a:solidFill>
                            <a:schemeClr val="tx1"/>
                          </a:solidFill>
                          <a:effectLst/>
                          <a:latin typeface="Arial" panose="020B0604020202020204" pitchFamily="34" charset="0"/>
                          <a:cs typeface="Arial" panose="020B0604020202020204" pitchFamily="34" charset="0"/>
                        </a:rPr>
                        <a:t> (</a:t>
                      </a:r>
                      <a:r>
                        <a:rPr lang="ro-RO" sz="2100" dirty="0">
                          <a:solidFill>
                            <a:schemeClr val="tx1"/>
                          </a:solidFill>
                          <a:effectLst/>
                          <a:latin typeface="Arial" panose="020B0604020202020204" pitchFamily="34" charset="0"/>
                          <a:cs typeface="Arial" panose="020B0604020202020204" pitchFamily="34" charset="0"/>
                        </a:rPr>
                        <a:t>frunze</a:t>
                      </a:r>
                      <a:r>
                        <a:rPr lang="en-US" sz="2100" dirty="0">
                          <a:solidFill>
                            <a:schemeClr val="tx1"/>
                          </a:solidFill>
                          <a:effectLst/>
                          <a:latin typeface="Arial" panose="020B0604020202020204" pitchFamily="34" charset="0"/>
                          <a:cs typeface="Arial" panose="020B0604020202020204" pitchFamily="34" charset="0"/>
                        </a:rPr>
                        <a:t>)</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dirty="0">
                          <a:solidFill>
                            <a:schemeClr val="tx1"/>
                          </a:solidFill>
                          <a:effectLst/>
                          <a:latin typeface="Arial" panose="020B0604020202020204" pitchFamily="34" charset="0"/>
                          <a:cs typeface="Arial" panose="020B0604020202020204" pitchFamily="34" charset="0"/>
                        </a:rPr>
                        <a:t>9</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dirty="0">
                          <a:solidFill>
                            <a:schemeClr val="tx1"/>
                          </a:solidFill>
                          <a:effectLst/>
                          <a:latin typeface="Arial" panose="020B0604020202020204" pitchFamily="34" charset="0"/>
                          <a:cs typeface="Arial" panose="020B0604020202020204" pitchFamily="34" charset="0"/>
                        </a:rPr>
                        <a:t>9</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b="0" dirty="0">
                          <a:solidFill>
                            <a:schemeClr val="tx1"/>
                          </a:solidFill>
                          <a:effectLst/>
                          <a:latin typeface="Arial" panose="020B0604020202020204" pitchFamily="34" charset="0"/>
                          <a:cs typeface="Arial" panose="020B0604020202020204" pitchFamily="34" charset="0"/>
                        </a:rPr>
                        <a:t>9</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29195653"/>
                  </a:ext>
                </a:extLst>
              </a:tr>
              <a:tr h="343444">
                <a:tc>
                  <a:txBody>
                    <a:bodyPr/>
                    <a:lstStyle/>
                    <a:p>
                      <a:pPr marR="39370" algn="just">
                        <a:buNone/>
                      </a:pPr>
                      <a:r>
                        <a:rPr lang="en-US" sz="2100" dirty="0">
                          <a:solidFill>
                            <a:schemeClr val="tx1"/>
                          </a:solidFill>
                          <a:effectLst/>
                          <a:latin typeface="Arial" panose="020B0604020202020204" pitchFamily="34" charset="0"/>
                          <a:cs typeface="Arial" panose="020B0604020202020204" pitchFamily="34" charset="0"/>
                        </a:rPr>
                        <a:t>  </a:t>
                      </a:r>
                      <a:r>
                        <a:rPr lang="en-US" sz="2100" i="1" dirty="0">
                          <a:solidFill>
                            <a:schemeClr val="tx1"/>
                          </a:solidFill>
                          <a:effectLst/>
                          <a:latin typeface="Arial" panose="020B0604020202020204" pitchFamily="34" charset="0"/>
                          <a:cs typeface="Arial" panose="020B0604020202020204" pitchFamily="34" charset="0"/>
                        </a:rPr>
                        <a:t>Botrytis</a:t>
                      </a:r>
                      <a:r>
                        <a:rPr lang="en-US" sz="2100" dirty="0">
                          <a:solidFill>
                            <a:schemeClr val="tx1"/>
                          </a:solidFill>
                          <a:effectLst/>
                          <a:latin typeface="Arial" panose="020B0604020202020204" pitchFamily="34" charset="0"/>
                          <a:cs typeface="Arial" panose="020B0604020202020204" pitchFamily="34" charset="0"/>
                        </a:rPr>
                        <a:t> (</a:t>
                      </a:r>
                      <a:r>
                        <a:rPr lang="ro-RO" sz="2100" dirty="0">
                          <a:solidFill>
                            <a:schemeClr val="tx1"/>
                          </a:solidFill>
                          <a:effectLst/>
                          <a:latin typeface="Arial" panose="020B0604020202020204" pitchFamily="34" charset="0"/>
                          <a:cs typeface="Arial" panose="020B0604020202020204" pitchFamily="34" charset="0"/>
                        </a:rPr>
                        <a:t>frunze</a:t>
                      </a:r>
                      <a:r>
                        <a:rPr lang="en-US" sz="2100" dirty="0">
                          <a:solidFill>
                            <a:schemeClr val="tx1"/>
                          </a:solidFill>
                          <a:effectLst/>
                          <a:latin typeface="Arial" panose="020B0604020202020204" pitchFamily="34" charset="0"/>
                          <a:cs typeface="Arial" panose="020B0604020202020204" pitchFamily="34" charset="0"/>
                        </a:rPr>
                        <a:t>)</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39370" algn="ctr">
                        <a:buNone/>
                      </a:pPr>
                      <a:r>
                        <a:rPr lang="en-US" sz="2100" b="0" dirty="0">
                          <a:solidFill>
                            <a:schemeClr val="tx1"/>
                          </a:solidFill>
                          <a:effectLst/>
                          <a:latin typeface="Arial" panose="020B0604020202020204" pitchFamily="34" charset="0"/>
                          <a:cs typeface="Arial" panose="020B0604020202020204" pitchFamily="34" charset="0"/>
                        </a:rPr>
                        <a:t>9</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b="0" dirty="0">
                          <a:solidFill>
                            <a:schemeClr val="tx1"/>
                          </a:solidFill>
                          <a:effectLst/>
                          <a:latin typeface="Arial" panose="020B0604020202020204" pitchFamily="34" charset="0"/>
                          <a:cs typeface="Arial" panose="020B0604020202020204" pitchFamily="34" charset="0"/>
                        </a:rPr>
                        <a:t>9</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b="0" dirty="0">
                          <a:solidFill>
                            <a:schemeClr val="tx1"/>
                          </a:solidFill>
                          <a:effectLst/>
                          <a:latin typeface="Arial" panose="020B0604020202020204" pitchFamily="34" charset="0"/>
                          <a:cs typeface="Arial" panose="020B0604020202020204" pitchFamily="34" charset="0"/>
                        </a:rPr>
                        <a:t>9</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b="0" dirty="0">
                          <a:solidFill>
                            <a:schemeClr val="tx1"/>
                          </a:solidFill>
                          <a:effectLst/>
                          <a:latin typeface="Arial" panose="020B0604020202020204" pitchFamily="34" charset="0"/>
                          <a:cs typeface="Arial" panose="020B0604020202020204" pitchFamily="34" charset="0"/>
                        </a:rPr>
                        <a:t>9</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b="0" dirty="0">
                          <a:solidFill>
                            <a:schemeClr val="tx1"/>
                          </a:solidFill>
                          <a:effectLst/>
                          <a:latin typeface="Arial" panose="020B0604020202020204" pitchFamily="34" charset="0"/>
                          <a:cs typeface="Arial" panose="020B0604020202020204" pitchFamily="34" charset="0"/>
                        </a:rPr>
                        <a:t>9</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b="0" dirty="0">
                          <a:solidFill>
                            <a:schemeClr val="tx1"/>
                          </a:solidFill>
                          <a:effectLst/>
                          <a:latin typeface="Arial" panose="020B0604020202020204" pitchFamily="34" charset="0"/>
                          <a:cs typeface="Arial" panose="020B0604020202020204" pitchFamily="34" charset="0"/>
                        </a:rPr>
                        <a:t>9</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b="0" dirty="0">
                          <a:solidFill>
                            <a:schemeClr val="tx1"/>
                          </a:solidFill>
                          <a:effectLst/>
                          <a:latin typeface="Arial" panose="020B0604020202020204" pitchFamily="34" charset="0"/>
                          <a:cs typeface="Arial" panose="020B0604020202020204" pitchFamily="34" charset="0"/>
                        </a:rPr>
                        <a:t>8</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51650599"/>
                  </a:ext>
                </a:extLst>
              </a:tr>
              <a:tr h="343444">
                <a:tc>
                  <a:txBody>
                    <a:bodyPr/>
                    <a:lstStyle/>
                    <a:p>
                      <a:pPr algn="just">
                        <a:buNone/>
                      </a:pPr>
                      <a:r>
                        <a:rPr lang="ro-RO" sz="2100" b="1" kern="1200" dirty="0">
                          <a:solidFill>
                            <a:schemeClr val="tx1"/>
                          </a:solidFill>
                          <a:effectLst/>
                          <a:latin typeface="Arial" panose="020B0604020202020204" pitchFamily="34" charset="0"/>
                          <a:ea typeface="+mn-ea"/>
                          <a:cs typeface="Arial" panose="020B0604020202020204" pitchFamily="34" charset="0"/>
                        </a:rPr>
                        <a:t>Masa strugurelui </a:t>
                      </a:r>
                      <a:r>
                        <a:rPr lang="en-US" sz="2100" b="1" kern="1200" dirty="0">
                          <a:solidFill>
                            <a:schemeClr val="tx1"/>
                          </a:solidFill>
                          <a:effectLst/>
                          <a:latin typeface="Arial" panose="020B0604020202020204" pitchFamily="34" charset="0"/>
                          <a:ea typeface="+mn-ea"/>
                          <a:cs typeface="Arial" panose="020B0604020202020204" pitchFamily="34" charset="0"/>
                        </a:rPr>
                        <a:t>(g)</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210</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153,4</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231</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260</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327</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236,28 ± 63,99</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160 ± 38,12</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78522656"/>
                  </a:ext>
                </a:extLst>
              </a:tr>
              <a:tr h="343444">
                <a:tc>
                  <a:txBody>
                    <a:bodyPr/>
                    <a:lstStyle/>
                    <a:p>
                      <a:pPr algn="just">
                        <a:buNone/>
                      </a:pPr>
                      <a:r>
                        <a:rPr lang="ro-RO" sz="2100" b="1" kern="1200" dirty="0">
                          <a:solidFill>
                            <a:schemeClr val="tx1"/>
                          </a:solidFill>
                          <a:effectLst/>
                          <a:latin typeface="Arial" panose="020B0604020202020204" pitchFamily="34" charset="0"/>
                          <a:ea typeface="+mn-ea"/>
                          <a:cs typeface="Arial" panose="020B0604020202020204" pitchFamily="34" charset="0"/>
                        </a:rPr>
                        <a:t>Zaharuri -  must</a:t>
                      </a:r>
                      <a:r>
                        <a:rPr lang="en-US" sz="2100" b="1" kern="1200" dirty="0">
                          <a:solidFill>
                            <a:schemeClr val="tx1"/>
                          </a:solidFill>
                          <a:effectLst/>
                          <a:latin typeface="Arial" panose="020B0604020202020204" pitchFamily="34" charset="0"/>
                          <a:ea typeface="+mn-ea"/>
                          <a:cs typeface="Arial" panose="020B0604020202020204" pitchFamily="34" charset="0"/>
                        </a:rPr>
                        <a:t> (g/L)</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222</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238</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234</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227</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206</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225,40 ± 12,48</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210 ± 8,42</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69229045"/>
                  </a:ext>
                </a:extLst>
              </a:tr>
              <a:tr h="343444">
                <a:tc>
                  <a:txBody>
                    <a:bodyPr/>
                    <a:lstStyle/>
                    <a:p>
                      <a:pPr>
                        <a:buNone/>
                      </a:pPr>
                      <a:r>
                        <a:rPr lang="ro-RO" sz="2100" b="1" kern="1200" dirty="0">
                          <a:solidFill>
                            <a:schemeClr val="tx1"/>
                          </a:solidFill>
                          <a:effectLst/>
                          <a:latin typeface="Arial" panose="020B0604020202020204" pitchFamily="34" charset="0"/>
                          <a:ea typeface="+mn-ea"/>
                          <a:cs typeface="Arial" panose="020B0604020202020204" pitchFamily="34" charset="0"/>
                        </a:rPr>
                        <a:t>Aciditate totală </a:t>
                      </a:r>
                      <a:r>
                        <a:rPr lang="en-US" sz="2100" b="1" kern="1200" dirty="0">
                          <a:solidFill>
                            <a:schemeClr val="tx1"/>
                          </a:solidFill>
                          <a:effectLst/>
                          <a:latin typeface="Arial" panose="020B0604020202020204" pitchFamily="34" charset="0"/>
                          <a:ea typeface="+mn-ea"/>
                          <a:cs typeface="Arial" panose="020B0604020202020204" pitchFamily="34" charset="0"/>
                        </a:rPr>
                        <a:t>(g/L)</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7,16</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6,97</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7,10</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7,35</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8,3</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7,37 ± 0,53</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3,90 ± 0,39</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56350776"/>
                  </a:ext>
                </a:extLst>
              </a:tr>
              <a:tr h="343444">
                <a:tc>
                  <a:txBody>
                    <a:bodyPr/>
                    <a:lstStyle/>
                    <a:p>
                      <a:pPr algn="just">
                        <a:buNone/>
                      </a:pPr>
                      <a:r>
                        <a:rPr lang="ro-RO" sz="2100" b="1" kern="1200" dirty="0">
                          <a:solidFill>
                            <a:schemeClr val="tx1"/>
                          </a:solidFill>
                          <a:effectLst/>
                          <a:latin typeface="Arial" panose="020B0604020202020204" pitchFamily="34" charset="0"/>
                          <a:ea typeface="+mn-ea"/>
                          <a:cs typeface="Arial" panose="020B0604020202020204" pitchFamily="34" charset="0"/>
                        </a:rPr>
                        <a:t>Raport zah</a:t>
                      </a:r>
                      <a:r>
                        <a:rPr lang="ro-RO" sz="2100" dirty="0">
                          <a:solidFill>
                            <a:schemeClr val="tx1"/>
                          </a:solidFill>
                          <a:effectLst/>
                          <a:latin typeface="Arial" panose="020B0604020202020204" pitchFamily="34" charset="0"/>
                          <a:cs typeface="Arial" panose="020B0604020202020204" pitchFamily="34" charset="0"/>
                        </a:rPr>
                        <a:t>ă</a:t>
                      </a:r>
                      <a:r>
                        <a:rPr lang="ro-RO" sz="2100" b="1" kern="1200" dirty="0">
                          <a:solidFill>
                            <a:schemeClr val="tx1"/>
                          </a:solidFill>
                          <a:effectLst/>
                          <a:latin typeface="Arial" panose="020B0604020202020204" pitchFamily="34" charset="0"/>
                          <a:ea typeface="+mn-ea"/>
                          <a:cs typeface="Arial" panose="020B0604020202020204" pitchFamily="34" charset="0"/>
                        </a:rPr>
                        <a:t>r/aciditate</a:t>
                      </a:r>
                      <a:endParaRPr lang="en-US" sz="2100" b="1"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31,00</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34,14</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32,95</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30,88</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24,09</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30,61 ± 3,89</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53,84 ± 3,60</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25066873"/>
                  </a:ext>
                </a:extLst>
              </a:tr>
              <a:tr h="343444">
                <a:tc>
                  <a:txBody>
                    <a:bodyPr/>
                    <a:lstStyle/>
                    <a:p>
                      <a:pPr algn="just">
                        <a:buNone/>
                      </a:pPr>
                      <a:r>
                        <a:rPr lang="ro-RO" sz="2100" b="1" kern="1200" dirty="0">
                          <a:solidFill>
                            <a:schemeClr val="tx1"/>
                          </a:solidFill>
                          <a:effectLst/>
                          <a:latin typeface="Arial" panose="020B0604020202020204" pitchFamily="34" charset="0"/>
                          <a:ea typeface="+mn-ea"/>
                          <a:cs typeface="Arial" panose="020B0604020202020204" pitchFamily="34" charset="0"/>
                        </a:rPr>
                        <a:t>Produc</a:t>
                      </a:r>
                      <a:r>
                        <a:rPr lang="ro-RO" sz="2100" dirty="0">
                          <a:solidFill>
                            <a:schemeClr val="tx1"/>
                          </a:solidFill>
                          <a:effectLst/>
                          <a:latin typeface="Arial" panose="020B0604020202020204" pitchFamily="34" charset="0"/>
                          <a:cs typeface="Arial" panose="020B0604020202020204" pitchFamily="34" charset="0"/>
                        </a:rPr>
                        <a:t>ţ</a:t>
                      </a:r>
                      <a:r>
                        <a:rPr lang="ro-RO" sz="2100" b="1" kern="1200" dirty="0">
                          <a:solidFill>
                            <a:schemeClr val="tx1"/>
                          </a:solidFill>
                          <a:effectLst/>
                          <a:latin typeface="Arial" panose="020B0604020202020204" pitchFamily="34" charset="0"/>
                          <a:ea typeface="+mn-ea"/>
                          <a:cs typeface="Arial" panose="020B0604020202020204" pitchFamily="34" charset="0"/>
                        </a:rPr>
                        <a:t>ie</a:t>
                      </a:r>
                      <a:r>
                        <a:rPr lang="en-US" sz="2100" b="1" kern="1200" dirty="0">
                          <a:solidFill>
                            <a:schemeClr val="tx1"/>
                          </a:solidFill>
                          <a:effectLst/>
                          <a:latin typeface="Arial" panose="020B0604020202020204" pitchFamily="34" charset="0"/>
                          <a:ea typeface="+mn-ea"/>
                          <a:cs typeface="Arial" panose="020B0604020202020204" pitchFamily="34" charset="0"/>
                        </a:rPr>
                        <a:t> (kg/</a:t>
                      </a:r>
                      <a:r>
                        <a:rPr lang="ro-RO" sz="2100" b="1" kern="1200" dirty="0">
                          <a:solidFill>
                            <a:schemeClr val="tx1"/>
                          </a:solidFill>
                          <a:effectLst/>
                          <a:latin typeface="Arial" panose="020B0604020202020204" pitchFamily="34" charset="0"/>
                          <a:ea typeface="+mn-ea"/>
                          <a:cs typeface="Arial" panose="020B0604020202020204" pitchFamily="34" charset="0"/>
                        </a:rPr>
                        <a:t>butuc</a:t>
                      </a:r>
                      <a:r>
                        <a:rPr lang="en-US" sz="2100" b="1" kern="1200" dirty="0">
                          <a:solidFill>
                            <a:schemeClr val="tx1"/>
                          </a:solidFill>
                          <a:effectLst/>
                          <a:latin typeface="Arial" panose="020B0604020202020204" pitchFamily="34" charset="0"/>
                          <a:ea typeface="+mn-ea"/>
                          <a:cs typeface="Arial" panose="020B0604020202020204" pitchFamily="34" charset="0"/>
                        </a:rPr>
                        <a:t>)</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3,4</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3,0</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3,5</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3,5</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4,1</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3,5 ± 0,39</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3,2 ± 0,48</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28933997"/>
                  </a:ext>
                </a:extLst>
              </a:tr>
              <a:tr h="343444">
                <a:tc>
                  <a:txBody>
                    <a:bodyPr/>
                    <a:lstStyle/>
                    <a:p>
                      <a:pPr marL="0" marR="0" lvl="0" indent="0" algn="just" defTabSz="3239902" rtl="0" eaLnBrk="1" fontAlgn="auto" latinLnBrk="0" hangingPunct="1">
                        <a:lnSpc>
                          <a:spcPct val="100000"/>
                        </a:lnSpc>
                        <a:spcBef>
                          <a:spcPts val="0"/>
                        </a:spcBef>
                        <a:spcAft>
                          <a:spcPts val="0"/>
                        </a:spcAft>
                        <a:buClrTx/>
                        <a:buSzTx/>
                        <a:buFontTx/>
                        <a:buNone/>
                        <a:tabLst/>
                        <a:defRPr/>
                      </a:pPr>
                      <a:r>
                        <a:rPr lang="ro-RO" sz="2100" b="1" kern="1200" dirty="0">
                          <a:solidFill>
                            <a:schemeClr val="tx1"/>
                          </a:solidFill>
                          <a:effectLst/>
                          <a:latin typeface="Arial" panose="020B0604020202020204" pitchFamily="34" charset="0"/>
                          <a:ea typeface="+mn-ea"/>
                          <a:cs typeface="Arial" panose="020B0604020202020204" pitchFamily="34" charset="0"/>
                        </a:rPr>
                        <a:t>Produc</a:t>
                      </a:r>
                      <a:r>
                        <a:rPr lang="ro-RO" sz="2100" dirty="0">
                          <a:solidFill>
                            <a:schemeClr val="tx1"/>
                          </a:solidFill>
                          <a:effectLst/>
                          <a:latin typeface="Arial" panose="020B0604020202020204" pitchFamily="34" charset="0"/>
                          <a:cs typeface="Arial" panose="020B0604020202020204" pitchFamily="34" charset="0"/>
                        </a:rPr>
                        <a:t>ţ</a:t>
                      </a:r>
                      <a:r>
                        <a:rPr lang="ro-RO" sz="2100" b="1" kern="1200" dirty="0">
                          <a:solidFill>
                            <a:schemeClr val="tx1"/>
                          </a:solidFill>
                          <a:effectLst/>
                          <a:latin typeface="Arial" panose="020B0604020202020204" pitchFamily="34" charset="0"/>
                          <a:ea typeface="+mn-ea"/>
                          <a:cs typeface="Arial" panose="020B0604020202020204" pitchFamily="34" charset="0"/>
                        </a:rPr>
                        <a:t>ie</a:t>
                      </a:r>
                      <a:r>
                        <a:rPr lang="en-US" sz="2100" b="1" kern="1200" dirty="0">
                          <a:solidFill>
                            <a:schemeClr val="tx1"/>
                          </a:solidFill>
                          <a:effectLst/>
                          <a:latin typeface="Arial" panose="020B0604020202020204" pitchFamily="34" charset="0"/>
                          <a:ea typeface="+mn-ea"/>
                          <a:cs typeface="Arial" panose="020B0604020202020204" pitchFamily="34" charset="0"/>
                        </a:rPr>
                        <a:t> (t/ha)</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12,8</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11,3</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13,2</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13,2</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15,5</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13,2 ± 1,50</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12,11 ± 0,94</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7322675"/>
                  </a:ext>
                </a:extLst>
              </a:tr>
            </a:tbl>
          </a:graphicData>
        </a:graphic>
      </p:graphicFrame>
      <p:sp>
        <p:nvSpPr>
          <p:cNvPr id="33" name="TextBox 32">
            <a:extLst>
              <a:ext uri="{FF2B5EF4-FFF2-40B4-BE49-F238E27FC236}">
                <a16:creationId xmlns:a16="http://schemas.microsoft.com/office/drawing/2014/main" id="{7253330E-2625-375B-9E7E-089C5A12F93F}"/>
              </a:ext>
            </a:extLst>
          </p:cNvPr>
          <p:cNvSpPr txBox="1"/>
          <p:nvPr/>
        </p:nvSpPr>
        <p:spPr>
          <a:xfrm>
            <a:off x="14884265" y="24593814"/>
            <a:ext cx="12935565" cy="475387"/>
          </a:xfrm>
          <a:prstGeom prst="rect">
            <a:avLst/>
          </a:prstGeom>
          <a:noFill/>
        </p:spPr>
        <p:txBody>
          <a:bodyPr wrap="square">
            <a:spAutoFit/>
          </a:bodyPr>
          <a:lstStyle/>
          <a:p>
            <a:r>
              <a:rPr lang="ro-RO" sz="2500" b="1" dirty="0">
                <a:latin typeface="Arial" panose="020B0604020202020204" pitchFamily="34" charset="0"/>
                <a:cs typeface="Arial" panose="020B0604020202020204" pitchFamily="34" charset="0"/>
              </a:rPr>
              <a:t>Principalele caracteristici agrobiologice </a:t>
            </a:r>
            <a:r>
              <a:rPr lang="ro-RO" sz="2500" b="1" dirty="0">
                <a:solidFill>
                  <a:prstClr val="black"/>
                </a:solidFill>
                <a:latin typeface="Arial" charset="0"/>
                <a:ea typeface="Arial" charset="0"/>
                <a:cs typeface="Arial" charset="0"/>
              </a:rPr>
              <a:t>și</a:t>
            </a:r>
            <a:r>
              <a:rPr lang="ro-RO" sz="2500" b="1" dirty="0">
                <a:latin typeface="Arial" panose="020B0604020202020204" pitchFamily="34" charset="0"/>
                <a:cs typeface="Arial" panose="020B0604020202020204" pitchFamily="34" charset="0"/>
              </a:rPr>
              <a:t> tehnologice ale </a:t>
            </a:r>
            <a:r>
              <a:rPr lang="en-US" sz="2500" b="1" dirty="0">
                <a:latin typeface="Arial" panose="020B0604020202020204" pitchFamily="34" charset="0"/>
                <a:cs typeface="Arial" panose="020B0604020202020204" pitchFamily="34" charset="0"/>
              </a:rPr>
              <a:t>elite</a:t>
            </a:r>
            <a:r>
              <a:rPr lang="ro-RO" sz="2500" b="1" dirty="0">
                <a:latin typeface="Arial" panose="020B0604020202020204" pitchFamily="34" charset="0"/>
                <a:cs typeface="Arial" panose="020B0604020202020204" pitchFamily="34" charset="0"/>
              </a:rPr>
              <a:t>i hibride </a:t>
            </a:r>
            <a:r>
              <a:rPr lang="en-US" sz="2500" b="1" dirty="0">
                <a:latin typeface="Arial" panose="020B0604020202020204" pitchFamily="34" charset="0"/>
                <a:cs typeface="Arial" panose="020B0604020202020204" pitchFamily="34" charset="0"/>
              </a:rPr>
              <a:t> 31.1.5</a:t>
            </a:r>
          </a:p>
        </p:txBody>
      </p:sp>
      <p:graphicFrame>
        <p:nvGraphicFramePr>
          <p:cNvPr id="35" name="Table 34">
            <a:extLst>
              <a:ext uri="{FF2B5EF4-FFF2-40B4-BE49-F238E27FC236}">
                <a16:creationId xmlns:a16="http://schemas.microsoft.com/office/drawing/2014/main" id="{2AC2C28A-084B-51E9-C687-E5637AD0B346}"/>
              </a:ext>
            </a:extLst>
          </p:cNvPr>
          <p:cNvGraphicFramePr>
            <a:graphicFrameLocks noGrp="1"/>
          </p:cNvGraphicFramePr>
          <p:nvPr>
            <p:extLst>
              <p:ext uri="{D42A27DB-BD31-4B8C-83A1-F6EECF244321}">
                <p14:modId xmlns:p14="http://schemas.microsoft.com/office/powerpoint/2010/main" val="562171880"/>
              </p:ext>
            </p:extLst>
          </p:nvPr>
        </p:nvGraphicFramePr>
        <p:xfrm>
          <a:off x="8230451" y="30116822"/>
          <a:ext cx="13024481" cy="4406355"/>
        </p:xfrm>
        <a:graphic>
          <a:graphicData uri="http://schemas.openxmlformats.org/drawingml/2006/table">
            <a:tbl>
              <a:tblPr firstRow="1" firstCol="1" bandRow="1">
                <a:tableStyleId>{5C22544A-7EE6-4342-B048-85BDC9FD1C3A}</a:tableStyleId>
              </a:tblPr>
              <a:tblGrid>
                <a:gridCol w="2068902">
                  <a:extLst>
                    <a:ext uri="{9D8B030D-6E8A-4147-A177-3AD203B41FA5}">
                      <a16:colId xmlns:a16="http://schemas.microsoft.com/office/drawing/2014/main" val="2559878999"/>
                    </a:ext>
                  </a:extLst>
                </a:gridCol>
                <a:gridCol w="1782698">
                  <a:extLst>
                    <a:ext uri="{9D8B030D-6E8A-4147-A177-3AD203B41FA5}">
                      <a16:colId xmlns:a16="http://schemas.microsoft.com/office/drawing/2014/main" val="4012360199"/>
                    </a:ext>
                  </a:extLst>
                </a:gridCol>
                <a:gridCol w="1530207">
                  <a:extLst>
                    <a:ext uri="{9D8B030D-6E8A-4147-A177-3AD203B41FA5}">
                      <a16:colId xmlns:a16="http://schemas.microsoft.com/office/drawing/2014/main" val="248883832"/>
                    </a:ext>
                  </a:extLst>
                </a:gridCol>
                <a:gridCol w="1656453">
                  <a:extLst>
                    <a:ext uri="{9D8B030D-6E8A-4147-A177-3AD203B41FA5}">
                      <a16:colId xmlns:a16="http://schemas.microsoft.com/office/drawing/2014/main" val="2054424998"/>
                    </a:ext>
                  </a:extLst>
                </a:gridCol>
                <a:gridCol w="1656453">
                  <a:extLst>
                    <a:ext uri="{9D8B030D-6E8A-4147-A177-3AD203B41FA5}">
                      <a16:colId xmlns:a16="http://schemas.microsoft.com/office/drawing/2014/main" val="19325489"/>
                    </a:ext>
                  </a:extLst>
                </a:gridCol>
                <a:gridCol w="948302">
                  <a:extLst>
                    <a:ext uri="{9D8B030D-6E8A-4147-A177-3AD203B41FA5}">
                      <a16:colId xmlns:a16="http://schemas.microsoft.com/office/drawing/2014/main" val="1718271442"/>
                    </a:ext>
                  </a:extLst>
                </a:gridCol>
                <a:gridCol w="1690733">
                  <a:extLst>
                    <a:ext uri="{9D8B030D-6E8A-4147-A177-3AD203B41FA5}">
                      <a16:colId xmlns:a16="http://schemas.microsoft.com/office/drawing/2014/main" val="3850795511"/>
                    </a:ext>
                  </a:extLst>
                </a:gridCol>
                <a:gridCol w="1690733">
                  <a:extLst>
                    <a:ext uri="{9D8B030D-6E8A-4147-A177-3AD203B41FA5}">
                      <a16:colId xmlns:a16="http://schemas.microsoft.com/office/drawing/2014/main" val="4083381189"/>
                    </a:ext>
                  </a:extLst>
                </a:gridCol>
              </a:tblGrid>
              <a:tr h="943247">
                <a:tc>
                  <a:txBody>
                    <a:bodyPr/>
                    <a:lstStyle/>
                    <a:p>
                      <a:pPr algn="ctr">
                        <a:lnSpc>
                          <a:spcPct val="90000"/>
                        </a:lnSpc>
                        <a:buNone/>
                      </a:pPr>
                      <a:r>
                        <a:rPr lang="ro-RO"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a:t>
                      </a:r>
                      <a:endPar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lnSpc>
                          <a:spcPct val="90000"/>
                        </a:lnSpc>
                        <a:spcAft>
                          <a:spcPts val="800"/>
                        </a:spcAft>
                        <a:buNone/>
                      </a:pPr>
                      <a:r>
                        <a:rPr lang="ro-RO"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Concentrație alcoolică</a:t>
                      </a:r>
                      <a:br>
                        <a:rPr lang="ro-RO"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ro-RO"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vol.)</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lnSpc>
                          <a:spcPct val="90000"/>
                        </a:lnSpc>
                        <a:spcAft>
                          <a:spcPts val="800"/>
                        </a:spcAft>
                        <a:buNone/>
                      </a:pPr>
                      <a:r>
                        <a:rPr lang="ro-RO"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Densitate</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90000"/>
                        </a:lnSpc>
                        <a:spcAft>
                          <a:spcPts val="800"/>
                        </a:spcAft>
                        <a:buNone/>
                      </a:pPr>
                      <a:r>
                        <a:rPr lang="ro-RO"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relativă </a:t>
                      </a:r>
                      <a:r>
                        <a:rPr lang="ro-RO"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(ρ</a:t>
                      </a:r>
                      <a:r>
                        <a:rPr lang="ro-RO" sz="200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a:t>
                      </a:r>
                      <a:r>
                        <a:rPr lang="ro-RO"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lnSpc>
                          <a:spcPct val="90000"/>
                        </a:lnSpc>
                        <a:spcAft>
                          <a:spcPts val="800"/>
                        </a:spcAft>
                        <a:buNone/>
                      </a:pPr>
                      <a:r>
                        <a:rPr lang="ro-RO"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Aciditate totală    </a:t>
                      </a:r>
                      <a:r>
                        <a:rPr lang="ro-RO"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(g/L acid tartric)</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lnSpc>
                          <a:spcPct val="90000"/>
                        </a:lnSpc>
                        <a:spcAft>
                          <a:spcPts val="800"/>
                        </a:spcAft>
                        <a:buNone/>
                      </a:pPr>
                      <a:r>
                        <a:rPr lang="ro-RO"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Aciditate volatilă </a:t>
                      </a:r>
                      <a:r>
                        <a:rPr lang="ro-RO"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(g/L acid acetic)</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lnSpc>
                          <a:spcPct val="90000"/>
                        </a:lnSpc>
                        <a:spcAft>
                          <a:spcPts val="800"/>
                        </a:spcAft>
                        <a:buNone/>
                      </a:pPr>
                      <a:r>
                        <a:rPr lang="ro-RO"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pH</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lnSpc>
                          <a:spcPct val="90000"/>
                        </a:lnSpc>
                        <a:spcAft>
                          <a:spcPts val="800"/>
                        </a:spcAft>
                        <a:buNone/>
                      </a:pPr>
                      <a:r>
                        <a:rPr lang="ro-RO"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Zaharuri reducătoare            </a:t>
                      </a:r>
                      <a:r>
                        <a:rPr lang="ro-RO"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(g/L)</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lnSpc>
                          <a:spcPct val="90000"/>
                        </a:lnSpc>
                        <a:buNone/>
                      </a:pPr>
                      <a:r>
                        <a:rPr lang="en-US" sz="2000" dirty="0">
                          <a:solidFill>
                            <a:schemeClr val="tx1"/>
                          </a:solidFill>
                          <a:effectLst/>
                          <a:latin typeface="Arial" panose="020B0604020202020204" pitchFamily="34" charset="0"/>
                          <a:cs typeface="Arial" panose="020B0604020202020204" pitchFamily="34" charset="0"/>
                        </a:rPr>
                        <a:t>Extract </a:t>
                      </a:r>
                      <a:r>
                        <a:rPr lang="en-US" sz="2000" dirty="0" err="1">
                          <a:solidFill>
                            <a:schemeClr val="tx1"/>
                          </a:solidFill>
                          <a:effectLst/>
                          <a:latin typeface="Arial" panose="020B0604020202020204" pitchFamily="34" charset="0"/>
                          <a:cs typeface="Arial" panose="020B0604020202020204" pitchFamily="34" charset="0"/>
                        </a:rPr>
                        <a:t>nereducător</a:t>
                      </a:r>
                      <a:r>
                        <a:rPr lang="en-US" sz="2000" dirty="0">
                          <a:solidFill>
                            <a:schemeClr val="tx1"/>
                          </a:solidFill>
                          <a:effectLst/>
                          <a:latin typeface="Arial" panose="020B0604020202020204" pitchFamily="34" charset="0"/>
                          <a:cs typeface="Arial" panose="020B0604020202020204" pitchFamily="34" charset="0"/>
                        </a:rPr>
                        <a:t> (g/L)</a:t>
                      </a:r>
                      <a:endPar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extLst>
                  <a:ext uri="{0D108BD9-81ED-4DB2-BD59-A6C34878D82A}">
                    <a16:rowId xmlns:a16="http://schemas.microsoft.com/office/drawing/2014/main" val="1542976807"/>
                  </a:ext>
                </a:extLst>
              </a:tr>
              <a:tr h="346311">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2021</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12,95</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0,9920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6,00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0,34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3,24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1,24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21,96</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5659896"/>
                  </a:ext>
                </a:extLst>
              </a:tr>
              <a:tr h="346311">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2022</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13,25</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0,9937</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6,37</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0,41</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3,19</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6,80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21,60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0818088"/>
                  </a:ext>
                </a:extLst>
              </a:tr>
              <a:tr h="346311">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2023</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13,20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0,9932</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6,18</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0,36</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3,21</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5,84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21,26</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9227196"/>
                  </a:ext>
                </a:extLst>
              </a:tr>
              <a:tr h="346311">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2024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12,90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0,9917</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6,97</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0,32</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3,17</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0,86</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21,34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701569"/>
                  </a:ext>
                </a:extLst>
              </a:tr>
              <a:tr h="346311">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2025</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12,10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0,9924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7,12</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0,37</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3,10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0,64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21,02</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1508168"/>
                  </a:ext>
                </a:extLst>
              </a:tr>
              <a:tr h="692621">
                <a:tc>
                  <a:txBody>
                    <a:bodyPr/>
                    <a:lstStyle/>
                    <a:p>
                      <a:pPr algn="ctr">
                        <a:buNone/>
                      </a:pPr>
                      <a:r>
                        <a:rPr lang="ro-RO" sz="2100" dirty="0">
                          <a:solidFill>
                            <a:schemeClr val="tx1"/>
                          </a:solidFill>
                          <a:effectLst/>
                          <a:latin typeface="Arial" panose="020B0604020202020204" pitchFamily="34" charset="0"/>
                          <a:cs typeface="Arial" panose="020B0604020202020204" pitchFamily="34" charset="0"/>
                        </a:rPr>
                        <a:t>Media valorilor</a:t>
                      </a:r>
                      <a:endParaRPr lang="en-US" sz="2100" dirty="0">
                        <a:solidFill>
                          <a:schemeClr val="tx1"/>
                        </a:solidFill>
                        <a:effectLst/>
                        <a:latin typeface="Arial" panose="020B0604020202020204" pitchFamily="34" charset="0"/>
                        <a:cs typeface="Arial" panose="020B0604020202020204" pitchFamily="34" charset="0"/>
                      </a:endParaRPr>
                    </a:p>
                    <a:p>
                      <a:pPr algn="ctr">
                        <a:buNone/>
                      </a:pPr>
                      <a:r>
                        <a:rPr lang="en-US" sz="2100" dirty="0">
                          <a:solidFill>
                            <a:schemeClr val="tx1"/>
                          </a:solidFill>
                          <a:effectLst/>
                          <a:latin typeface="Arial" panose="020B0604020202020204" pitchFamily="34" charset="0"/>
                          <a:cs typeface="Arial" panose="020B0604020202020204" pitchFamily="34" charset="0"/>
                        </a:rPr>
                        <a:t>(2021-2025)</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buNone/>
                      </a:pPr>
                      <a:r>
                        <a:rPr lang="en-US" sz="2100" kern="100" dirty="0">
                          <a:solidFill>
                            <a:schemeClr val="tx1"/>
                          </a:solidFill>
                          <a:effectLst/>
                          <a:latin typeface="Arial" panose="020B0604020202020204" pitchFamily="34" charset="0"/>
                          <a:cs typeface="Arial" panose="020B0604020202020204" pitchFamily="34" charset="0"/>
                        </a:rPr>
                        <a:t>12,88</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kern="100" dirty="0">
                          <a:solidFill>
                            <a:schemeClr val="tx1"/>
                          </a:solidFill>
                          <a:effectLst/>
                          <a:latin typeface="Arial" panose="020B0604020202020204" pitchFamily="34" charset="0"/>
                          <a:cs typeface="Arial" panose="020B0604020202020204" pitchFamily="34" charset="0"/>
                        </a:rPr>
                        <a:t>0,46</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kern="100" dirty="0">
                          <a:solidFill>
                            <a:schemeClr val="tx1"/>
                          </a:solidFill>
                          <a:effectLst/>
                          <a:latin typeface="Arial" panose="020B0604020202020204" pitchFamily="34" charset="0"/>
                          <a:cs typeface="Arial" panose="020B0604020202020204" pitchFamily="34" charset="0"/>
                        </a:rPr>
                        <a:t>0,9926</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kern="100" dirty="0">
                          <a:solidFill>
                            <a:schemeClr val="tx1"/>
                          </a:solidFill>
                          <a:effectLst/>
                          <a:latin typeface="Arial" panose="020B0604020202020204" pitchFamily="34" charset="0"/>
                          <a:cs typeface="Arial" panose="020B0604020202020204" pitchFamily="34" charset="0"/>
                        </a:rPr>
                        <a:t>0,0008</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kern="100" dirty="0">
                          <a:solidFill>
                            <a:schemeClr val="tx1"/>
                          </a:solidFill>
                          <a:effectLst/>
                          <a:latin typeface="Arial" panose="020B0604020202020204" pitchFamily="34" charset="0"/>
                          <a:cs typeface="Arial" panose="020B0604020202020204" pitchFamily="34" charset="0"/>
                        </a:rPr>
                        <a:t>6,53</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kern="100" dirty="0">
                          <a:solidFill>
                            <a:schemeClr val="tx1"/>
                          </a:solidFill>
                          <a:effectLst/>
                          <a:latin typeface="Arial" panose="020B0604020202020204" pitchFamily="34" charset="0"/>
                          <a:cs typeface="Arial" panose="020B0604020202020204" pitchFamily="34" charset="0"/>
                        </a:rPr>
                        <a:t>0,49</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kern="100" dirty="0">
                          <a:solidFill>
                            <a:schemeClr val="tx1"/>
                          </a:solidFill>
                          <a:effectLst/>
                          <a:latin typeface="Arial" panose="020B0604020202020204" pitchFamily="34" charset="0"/>
                          <a:cs typeface="Arial" panose="020B0604020202020204" pitchFamily="34" charset="0"/>
                        </a:rPr>
                        <a:t>0,36</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kern="100" dirty="0">
                          <a:solidFill>
                            <a:schemeClr val="tx1"/>
                          </a:solidFill>
                          <a:effectLst/>
                          <a:latin typeface="Arial" panose="020B0604020202020204" pitchFamily="34" charset="0"/>
                          <a:cs typeface="Arial" panose="020B0604020202020204" pitchFamily="34" charset="0"/>
                        </a:rPr>
                        <a:t>0,03</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kern="100" dirty="0">
                          <a:solidFill>
                            <a:schemeClr val="tx1"/>
                          </a:solidFill>
                          <a:effectLst/>
                          <a:latin typeface="Arial" panose="020B0604020202020204" pitchFamily="34" charset="0"/>
                          <a:cs typeface="Arial" panose="020B0604020202020204" pitchFamily="34" charset="0"/>
                        </a:rPr>
                        <a:t>3,18</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kern="100" dirty="0">
                          <a:solidFill>
                            <a:schemeClr val="tx1"/>
                          </a:solidFill>
                          <a:effectLst/>
                          <a:latin typeface="Arial" panose="020B0604020202020204" pitchFamily="34" charset="0"/>
                          <a:cs typeface="Arial" panose="020B0604020202020204" pitchFamily="34" charset="0"/>
                        </a:rPr>
                        <a:t>0,05</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kern="100" dirty="0">
                          <a:solidFill>
                            <a:schemeClr val="tx1"/>
                          </a:solidFill>
                          <a:effectLst/>
                          <a:latin typeface="Arial" panose="020B0604020202020204" pitchFamily="34" charset="0"/>
                          <a:cs typeface="Arial" panose="020B0604020202020204" pitchFamily="34" charset="0"/>
                        </a:rPr>
                        <a:t>3,08</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kern="100" dirty="0">
                          <a:solidFill>
                            <a:schemeClr val="tx1"/>
                          </a:solidFill>
                          <a:effectLst/>
                          <a:latin typeface="Arial" panose="020B0604020202020204" pitchFamily="34" charset="0"/>
                          <a:cs typeface="Arial" panose="020B0604020202020204" pitchFamily="34" charset="0"/>
                        </a:rPr>
                        <a:t>2,99</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kern="100" dirty="0">
                          <a:solidFill>
                            <a:schemeClr val="tx1"/>
                          </a:solidFill>
                          <a:effectLst/>
                          <a:latin typeface="Arial" panose="020B0604020202020204" pitchFamily="34" charset="0"/>
                          <a:cs typeface="Arial" panose="020B0604020202020204" pitchFamily="34" charset="0"/>
                        </a:rPr>
                        <a:t>21,44</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kern="100" dirty="0">
                          <a:solidFill>
                            <a:schemeClr val="tx1"/>
                          </a:solidFill>
                          <a:effectLst/>
                          <a:latin typeface="Arial" panose="020B0604020202020204" pitchFamily="34" charset="0"/>
                          <a:cs typeface="Arial" panose="020B0604020202020204" pitchFamily="34" charset="0"/>
                        </a:rPr>
                        <a:t>0,36</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0907636"/>
                  </a:ext>
                </a:extLst>
              </a:tr>
              <a:tr h="692621">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M. O. </a:t>
                      </a:r>
                      <a:r>
                        <a:rPr lang="en-US" sz="2100" dirty="0">
                          <a:solidFill>
                            <a:schemeClr val="tx1"/>
                          </a:solidFill>
                          <a:effectLst/>
                          <a:latin typeface="Arial" panose="020B0604020202020204" pitchFamily="34" charset="0"/>
                          <a:cs typeface="Arial" panose="020B0604020202020204" pitchFamily="34" charset="0"/>
                        </a:rPr>
                        <a:t>(</a:t>
                      </a:r>
                      <a:r>
                        <a:rPr lang="ro-RO" sz="2100" dirty="0">
                          <a:solidFill>
                            <a:schemeClr val="tx1"/>
                          </a:solidFill>
                          <a:effectLst/>
                          <a:latin typeface="Arial" panose="020B0604020202020204" pitchFamily="34" charset="0"/>
                          <a:cs typeface="Arial" panose="020B0604020202020204" pitchFamily="34" charset="0"/>
                        </a:rPr>
                        <a:t>martor</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dirty="0">
                          <a:solidFill>
                            <a:schemeClr val="tx1"/>
                          </a:solidFill>
                          <a:effectLst/>
                          <a:latin typeface="Arial" panose="020B0604020202020204" pitchFamily="34" charset="0"/>
                          <a:cs typeface="Arial" panose="020B0604020202020204" pitchFamily="34" charset="0"/>
                        </a:rPr>
                        <a:t>(2021-2025)</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12,30±</a:t>
                      </a:r>
                    </a:p>
                    <a:p>
                      <a:pPr algn="ctr">
                        <a:buNone/>
                      </a:pPr>
                      <a:r>
                        <a:rPr lang="en-US" sz="2100" dirty="0">
                          <a:solidFill>
                            <a:schemeClr val="tx1"/>
                          </a:solidFill>
                          <a:effectLst/>
                          <a:latin typeface="Arial" panose="020B0604020202020204" pitchFamily="34" charset="0"/>
                          <a:cs typeface="Arial" panose="020B0604020202020204" pitchFamily="34" charset="0"/>
                        </a:rPr>
                        <a:t>0,50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0,9925±</a:t>
                      </a:r>
                    </a:p>
                    <a:p>
                      <a:pPr algn="ctr">
                        <a:buNone/>
                      </a:pPr>
                      <a:r>
                        <a:rPr lang="en-US" sz="2100" dirty="0">
                          <a:solidFill>
                            <a:schemeClr val="tx1"/>
                          </a:solidFill>
                          <a:effectLst/>
                          <a:latin typeface="Arial" panose="020B0604020202020204" pitchFamily="34" charset="0"/>
                          <a:cs typeface="Arial" panose="020B0604020202020204" pitchFamily="34" charset="0"/>
                        </a:rPr>
                        <a:t>0,0007</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3,71±</a:t>
                      </a:r>
                    </a:p>
                    <a:p>
                      <a:pPr algn="ctr">
                        <a:buNone/>
                      </a:pPr>
                      <a:r>
                        <a:rPr lang="en-US" sz="2100" dirty="0">
                          <a:solidFill>
                            <a:schemeClr val="tx1"/>
                          </a:solidFill>
                          <a:effectLst/>
                          <a:latin typeface="Arial" panose="020B0604020202020204" pitchFamily="34" charset="0"/>
                          <a:cs typeface="Arial" panose="020B0604020202020204" pitchFamily="34" charset="0"/>
                        </a:rPr>
                        <a:t>0,36</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0,38±</a:t>
                      </a:r>
                    </a:p>
                    <a:p>
                      <a:pPr algn="ctr">
                        <a:buNone/>
                      </a:pPr>
                      <a:r>
                        <a:rPr lang="en-US" sz="2100" dirty="0">
                          <a:solidFill>
                            <a:schemeClr val="tx1"/>
                          </a:solidFill>
                          <a:effectLst/>
                          <a:latin typeface="Arial" panose="020B0604020202020204" pitchFamily="34" charset="0"/>
                          <a:cs typeface="Arial" panose="020B0604020202020204" pitchFamily="34" charset="0"/>
                        </a:rPr>
                        <a:t>0,04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3,58±</a:t>
                      </a:r>
                    </a:p>
                    <a:p>
                      <a:pPr algn="ctr">
                        <a:buNone/>
                      </a:pPr>
                      <a:r>
                        <a:rPr lang="en-US" sz="2100" dirty="0">
                          <a:solidFill>
                            <a:schemeClr val="tx1"/>
                          </a:solidFill>
                          <a:effectLst/>
                          <a:latin typeface="Arial" panose="020B0604020202020204" pitchFamily="34" charset="0"/>
                          <a:cs typeface="Arial" panose="020B0604020202020204" pitchFamily="34" charset="0"/>
                        </a:rPr>
                        <a:t>0,04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1,32±</a:t>
                      </a:r>
                    </a:p>
                    <a:p>
                      <a:pPr algn="ctr">
                        <a:buNone/>
                      </a:pPr>
                      <a:r>
                        <a:rPr lang="en-US" sz="2100" dirty="0">
                          <a:solidFill>
                            <a:schemeClr val="tx1"/>
                          </a:solidFill>
                          <a:effectLst/>
                          <a:latin typeface="Arial" panose="020B0604020202020204" pitchFamily="34" charset="0"/>
                          <a:cs typeface="Arial" panose="020B0604020202020204" pitchFamily="34" charset="0"/>
                        </a:rPr>
                        <a:t>0,93</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21,08±</a:t>
                      </a:r>
                    </a:p>
                    <a:p>
                      <a:pPr algn="ctr">
                        <a:buNone/>
                      </a:pPr>
                      <a:r>
                        <a:rPr lang="en-US" sz="2100" dirty="0">
                          <a:solidFill>
                            <a:schemeClr val="tx1"/>
                          </a:solidFill>
                          <a:effectLst/>
                          <a:latin typeface="Arial" panose="020B0604020202020204" pitchFamily="34" charset="0"/>
                          <a:cs typeface="Arial" panose="020B0604020202020204" pitchFamily="34" charset="0"/>
                        </a:rPr>
                        <a:t>0,42</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7391407"/>
                  </a:ext>
                </a:extLst>
              </a:tr>
              <a:tr h="346311">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 </a:t>
                      </a:r>
                      <a:r>
                        <a:rPr lang="ro-RO" sz="2100" dirty="0">
                          <a:solidFill>
                            <a:schemeClr val="tx1"/>
                          </a:solidFill>
                          <a:effectLst/>
                          <a:latin typeface="Arial" panose="020B0604020202020204" pitchFamily="34" charset="0"/>
                          <a:cs typeface="Arial" panose="020B0604020202020204" pitchFamily="34" charset="0"/>
                        </a:rPr>
                        <a:t>Martor</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+0,58</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+0,0001</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+2,82</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-0,02</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-0,40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+1,76</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+0,36</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7106781"/>
                  </a:ext>
                </a:extLst>
              </a:tr>
            </a:tbl>
          </a:graphicData>
        </a:graphic>
      </p:graphicFrame>
      <p:sp>
        <p:nvSpPr>
          <p:cNvPr id="36" name="TextBox 35">
            <a:extLst>
              <a:ext uri="{FF2B5EF4-FFF2-40B4-BE49-F238E27FC236}">
                <a16:creationId xmlns:a16="http://schemas.microsoft.com/office/drawing/2014/main" id="{9CDF43B2-F769-28C2-37F2-2489D8C1E27C}"/>
              </a:ext>
            </a:extLst>
          </p:cNvPr>
          <p:cNvSpPr txBox="1"/>
          <p:nvPr/>
        </p:nvSpPr>
        <p:spPr>
          <a:xfrm>
            <a:off x="8925049" y="29636552"/>
            <a:ext cx="12637154" cy="475387"/>
          </a:xfrm>
          <a:prstGeom prst="rect">
            <a:avLst/>
          </a:prstGeom>
          <a:noFill/>
        </p:spPr>
        <p:txBody>
          <a:bodyPr wrap="square">
            <a:spAutoFit/>
          </a:bodyPr>
          <a:lstStyle/>
          <a:p>
            <a:r>
              <a:rPr lang="ro-RO" sz="2500" b="1" dirty="0">
                <a:latin typeface="Arial" panose="020B0604020202020204" pitchFamily="34" charset="0"/>
                <a:cs typeface="Arial" panose="020B0604020202020204" pitchFamily="34" charset="0"/>
              </a:rPr>
              <a:t>Caracteristici fizico-chimice ale vinurilor obtinute din strugurii</a:t>
            </a:r>
            <a:r>
              <a:rPr lang="en-US" sz="2500" b="1" dirty="0">
                <a:latin typeface="Arial" panose="020B0604020202020204" pitchFamily="34" charset="0"/>
                <a:cs typeface="Arial" panose="020B0604020202020204" pitchFamily="34" charset="0"/>
              </a:rPr>
              <a:t> E.H. 31.1.5</a:t>
            </a:r>
          </a:p>
        </p:txBody>
      </p:sp>
      <p:pic>
        <p:nvPicPr>
          <p:cNvPr id="2" name="Picture 1">
            <a:extLst>
              <a:ext uri="{FF2B5EF4-FFF2-40B4-BE49-F238E27FC236}">
                <a16:creationId xmlns:a16="http://schemas.microsoft.com/office/drawing/2014/main" id="{D77F1AA1-FE24-917D-6C70-0B2FA3F25A09}"/>
              </a:ext>
            </a:extLst>
          </p:cNvPr>
          <p:cNvPicPr>
            <a:picLocks noChangeAspect="1"/>
          </p:cNvPicPr>
          <p:nvPr/>
        </p:nvPicPr>
        <p:blipFill>
          <a:blip r:embed="rId6"/>
          <a:stretch>
            <a:fillRect/>
          </a:stretch>
        </p:blipFill>
        <p:spPr>
          <a:xfrm>
            <a:off x="25522411" y="1719640"/>
            <a:ext cx="2582231" cy="3576426"/>
          </a:xfrm>
          <a:prstGeom prst="rect">
            <a:avLst/>
          </a:prstGeom>
        </p:spPr>
      </p:pic>
    </p:spTree>
    <p:extLst>
      <p:ext uri="{BB962C8B-B14F-4D97-AF65-F5344CB8AC3E}">
        <p14:creationId xmlns:p14="http://schemas.microsoft.com/office/powerpoint/2010/main" val="14782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F94E3-962D-73C0-0BF5-1BC6AB0E62FC}"/>
            </a:ext>
          </a:extLst>
        </p:cNvPr>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8A8C20C-4201-FBB8-B42F-DA5BDC081D19}"/>
              </a:ext>
            </a:extLst>
          </p:cNvPr>
          <p:cNvCxnSpPr/>
          <p:nvPr/>
        </p:nvCxnSpPr>
        <p:spPr>
          <a:xfrm>
            <a:off x="2567" y="6902761"/>
            <a:ext cx="28797858"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60E0356-9D40-3B9E-D986-D73AA2B63FD9}"/>
              </a:ext>
            </a:extLst>
          </p:cNvPr>
          <p:cNvSpPr txBox="1"/>
          <p:nvPr/>
        </p:nvSpPr>
        <p:spPr>
          <a:xfrm>
            <a:off x="1324416" y="7720821"/>
            <a:ext cx="26359074" cy="1938992"/>
          </a:xfrm>
          <a:prstGeom prst="rect">
            <a:avLst/>
          </a:prstGeom>
          <a:noFill/>
        </p:spPr>
        <p:txBody>
          <a:bodyPr wrap="square" rtlCol="0">
            <a:spAutoFit/>
          </a:bodyPr>
          <a:lstStyle/>
          <a:p>
            <a:pPr algn="ctr" defTabSz="3225604">
              <a:defRPr/>
            </a:pPr>
            <a:r>
              <a:rPr lang="en-US" sz="6000" b="1" dirty="0">
                <a:solidFill>
                  <a:prstClr val="black"/>
                </a:solidFill>
                <a:latin typeface="Arial" panose="020B0604020202020204" pitchFamily="34" charset="0"/>
                <a:ea typeface="Times New Roman" panose="02020603050405020304" pitchFamily="18" charset="0"/>
                <a:cs typeface="Arial" panose="020B0604020202020204" pitchFamily="34" charset="0"/>
              </a:rPr>
              <a:t>THE BEHAVIOR OF WINE GRAPE HYBRID </a:t>
            </a:r>
            <a:r>
              <a:rPr lang="en-US" sz="6000" b="1">
                <a:solidFill>
                  <a:prstClr val="black"/>
                </a:solidFill>
                <a:latin typeface="Arial" panose="020B0604020202020204" pitchFamily="34" charset="0"/>
                <a:ea typeface="Times New Roman" panose="02020603050405020304" pitchFamily="18" charset="0"/>
                <a:cs typeface="Arial" panose="020B0604020202020204" pitchFamily="34" charset="0"/>
              </a:rPr>
              <a:t>ELITE E.H. 31.1.5 </a:t>
            </a:r>
            <a:r>
              <a:rPr lang="en-US" sz="6000" b="1" dirty="0">
                <a:solidFill>
                  <a:prstClr val="black"/>
                </a:solidFill>
                <a:latin typeface="Arial" panose="020B0604020202020204" pitchFamily="34" charset="0"/>
                <a:ea typeface="Times New Roman" panose="02020603050405020304" pitchFamily="18" charset="0"/>
                <a:cs typeface="Arial" panose="020B0604020202020204" pitchFamily="34" charset="0"/>
              </a:rPr>
              <a:t>IN THE CLIMATIC CONDITIONS OF THE COPOU-IASI WINE-GROWING CENTER</a:t>
            </a:r>
            <a:r>
              <a:rPr lang="en-US" sz="6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p>
        </p:txBody>
      </p:sp>
      <p:sp>
        <p:nvSpPr>
          <p:cNvPr id="19" name="TextBox 18">
            <a:extLst>
              <a:ext uri="{FF2B5EF4-FFF2-40B4-BE49-F238E27FC236}">
                <a16:creationId xmlns:a16="http://schemas.microsoft.com/office/drawing/2014/main" id="{B7752EA5-DD46-A77B-F47E-62C3CBA7A9B2}"/>
              </a:ext>
            </a:extLst>
          </p:cNvPr>
          <p:cNvSpPr txBox="1"/>
          <p:nvPr/>
        </p:nvSpPr>
        <p:spPr>
          <a:xfrm>
            <a:off x="1324416" y="10042397"/>
            <a:ext cx="26359074" cy="1754326"/>
          </a:xfrm>
          <a:prstGeom prst="rect">
            <a:avLst/>
          </a:prstGeom>
          <a:noFill/>
        </p:spPr>
        <p:txBody>
          <a:bodyPr wrap="square" rtlCol="0">
            <a:spAutoFit/>
          </a:bodyPr>
          <a:lstStyle/>
          <a:p>
            <a:pPr algn="r"/>
            <a:r>
              <a:rPr lang="en-US" sz="3600" b="1" dirty="0">
                <a:latin typeface="Arial" charset="0"/>
                <a:ea typeface="Arial" charset="0"/>
                <a:cs typeface="Arial" charset="0"/>
              </a:rPr>
              <a:t>FILIMON  Roxana Mihaela, DAMIAN Doina, NECHITA Ancuța, FILIMON Vasile Răzvan*, ZALDEA Gabi, </a:t>
            </a:r>
            <a:endParaRPr lang="ro-RO" sz="3600" b="1" dirty="0">
              <a:latin typeface="Arial" charset="0"/>
              <a:ea typeface="Arial" charset="0"/>
              <a:cs typeface="Arial" charset="0"/>
            </a:endParaRPr>
          </a:p>
          <a:p>
            <a:pPr algn="r"/>
            <a:r>
              <a:rPr lang="en-US" sz="3600" b="1" dirty="0">
                <a:latin typeface="Arial" charset="0"/>
                <a:ea typeface="Arial" charset="0"/>
                <a:cs typeface="Arial" charset="0"/>
              </a:rPr>
              <a:t>ALEXANDRU Lulu-Cătălin</a:t>
            </a:r>
          </a:p>
          <a:p>
            <a:pPr algn="r"/>
            <a:r>
              <a:rPr lang="en-US" sz="3600" b="1" dirty="0">
                <a:latin typeface="Arial" charset="0"/>
                <a:ea typeface="Arial" charset="0"/>
                <a:cs typeface="Arial" charset="0"/>
              </a:rPr>
              <a:t>Research and Development Station for Viticulture and Winemaking Iasi, Romania </a:t>
            </a:r>
          </a:p>
        </p:txBody>
      </p:sp>
      <p:sp>
        <p:nvSpPr>
          <p:cNvPr id="20" name="TextBox 19">
            <a:extLst>
              <a:ext uri="{FF2B5EF4-FFF2-40B4-BE49-F238E27FC236}">
                <a16:creationId xmlns:a16="http://schemas.microsoft.com/office/drawing/2014/main" id="{4275D56B-3FD9-28E3-5A5D-78663D2C3717}"/>
              </a:ext>
            </a:extLst>
          </p:cNvPr>
          <p:cNvSpPr txBox="1"/>
          <p:nvPr/>
        </p:nvSpPr>
        <p:spPr>
          <a:xfrm>
            <a:off x="1104616" y="12197167"/>
            <a:ext cx="26631584" cy="3170099"/>
          </a:xfrm>
          <a:prstGeom prst="rect">
            <a:avLst/>
          </a:prstGeom>
          <a:noFill/>
        </p:spPr>
        <p:txBody>
          <a:bodyPr wrap="square" rtlCol="0">
            <a:spAutoFit/>
          </a:bodyPr>
          <a:lstStyle/>
          <a:p>
            <a:r>
              <a:rPr lang="ro-RO" sz="4000" b="1" dirty="0">
                <a:solidFill>
                  <a:prstClr val="black"/>
                </a:solidFill>
                <a:latin typeface="Arial" charset="0"/>
                <a:ea typeface="Arial" charset="0"/>
                <a:cs typeface="Arial" charset="0"/>
              </a:rPr>
              <a:t>INTRODUCTION</a:t>
            </a:r>
          </a:p>
          <a:p>
            <a:pPr algn="just"/>
            <a:r>
              <a:rPr lang="en-US" sz="3200" dirty="0">
                <a:latin typeface="Arial" charset="0"/>
                <a:ea typeface="Arial" charset="0"/>
                <a:cs typeface="Arial" charset="0"/>
              </a:rPr>
              <a:t>Grapes and wine represent strategic horticultural products with major global importance, from both economic and </a:t>
            </a:r>
            <a:r>
              <a:rPr lang="en-US" sz="3200">
                <a:latin typeface="Arial" charset="0"/>
                <a:ea typeface="Arial" charset="0"/>
                <a:cs typeface="Arial" charset="0"/>
              </a:rPr>
              <a:t>cultural perspectives. </a:t>
            </a:r>
            <a:r>
              <a:rPr lang="en-US" sz="3200" dirty="0">
                <a:latin typeface="Arial" charset="0"/>
                <a:ea typeface="Arial" charset="0"/>
                <a:cs typeface="Arial" charset="0"/>
              </a:rPr>
              <a:t>Modern viticulture is increasingly challenged by the accelerating effects of climate change, which directly influence grapevine physiology, yield stability, and wine composition (Filimon </a:t>
            </a:r>
            <a:r>
              <a:rPr lang="en-US" sz="3200" i="1">
                <a:latin typeface="Arial" charset="0"/>
                <a:ea typeface="Arial" charset="0"/>
                <a:cs typeface="Arial" charset="0"/>
              </a:rPr>
              <a:t>et al</a:t>
            </a:r>
            <a:r>
              <a:rPr lang="en-US" sz="3200">
                <a:latin typeface="Arial" charset="0"/>
                <a:ea typeface="Arial" charset="0"/>
                <a:cs typeface="Arial" charset="0"/>
              </a:rPr>
              <a:t>., 2024). </a:t>
            </a:r>
            <a:r>
              <a:rPr lang="en-US" sz="3200" dirty="0">
                <a:latin typeface="Arial" charset="0"/>
                <a:ea typeface="Arial" charset="0"/>
                <a:cs typeface="Arial" charset="0"/>
              </a:rPr>
              <a:t>This shift toward sustainable viticulture underscores the need for cultivars that combine resilience to abiotic and biotic stresses with high-quality </a:t>
            </a:r>
            <a:r>
              <a:rPr lang="en-US" sz="3200">
                <a:latin typeface="Arial" charset="0"/>
                <a:ea typeface="Arial" charset="0"/>
                <a:cs typeface="Arial" charset="0"/>
              </a:rPr>
              <a:t>oenological traits. </a:t>
            </a:r>
            <a:r>
              <a:rPr lang="en-US" sz="3200" dirty="0">
                <a:latin typeface="Arial" charset="0"/>
                <a:ea typeface="Arial" charset="0"/>
                <a:cs typeface="Arial" charset="0"/>
              </a:rPr>
              <a:t>Consequently, grapevine breeding is a strategic priority, aiming to broaden the genetic base of commercial cultivars and to integrate traits that enhance adaptability, stability, and wine quality under changing </a:t>
            </a:r>
            <a:r>
              <a:rPr lang="en-US" sz="3200">
                <a:latin typeface="Arial" charset="0"/>
                <a:ea typeface="Arial" charset="0"/>
                <a:cs typeface="Arial" charset="0"/>
              </a:rPr>
              <a:t>environmental conditions. </a:t>
            </a:r>
            <a:endParaRPr lang="ro-RO" sz="3200" dirty="0">
              <a:latin typeface="Arial" charset="0"/>
              <a:ea typeface="Arial" charset="0"/>
              <a:cs typeface="Arial" charset="0"/>
            </a:endParaRPr>
          </a:p>
        </p:txBody>
      </p:sp>
      <p:sp>
        <p:nvSpPr>
          <p:cNvPr id="21" name="TextBox 20">
            <a:extLst>
              <a:ext uri="{FF2B5EF4-FFF2-40B4-BE49-F238E27FC236}">
                <a16:creationId xmlns:a16="http://schemas.microsoft.com/office/drawing/2014/main" id="{625D8D88-4FE2-36A8-18B0-4CB615179333}"/>
              </a:ext>
            </a:extLst>
          </p:cNvPr>
          <p:cNvSpPr txBox="1"/>
          <p:nvPr/>
        </p:nvSpPr>
        <p:spPr>
          <a:xfrm>
            <a:off x="1083773" y="15591304"/>
            <a:ext cx="26599717" cy="4216539"/>
          </a:xfrm>
          <a:prstGeom prst="rect">
            <a:avLst/>
          </a:prstGeom>
          <a:noFill/>
        </p:spPr>
        <p:txBody>
          <a:bodyPr wrap="square" rtlCol="0">
            <a:spAutoFit/>
          </a:bodyPr>
          <a:lstStyle/>
          <a:p>
            <a:r>
              <a:rPr lang="ro-RO" sz="4000" b="1" dirty="0">
                <a:solidFill>
                  <a:prstClr val="black"/>
                </a:solidFill>
                <a:latin typeface="Arial" charset="0"/>
                <a:ea typeface="Arial" charset="0"/>
                <a:cs typeface="Arial" charset="0"/>
              </a:rPr>
              <a:t>MATERIAL AND METHODS </a:t>
            </a:r>
          </a:p>
          <a:p>
            <a:pPr algn="just"/>
            <a:r>
              <a:rPr lang="en-US" sz="3200" dirty="0">
                <a:latin typeface="Arial" charset="0"/>
                <a:ea typeface="Arial" charset="0"/>
                <a:cs typeface="Arial" charset="0"/>
              </a:rPr>
              <a:t>The study was carried out on the new elite hybrid for white wine </a:t>
            </a:r>
            <a:r>
              <a:rPr lang="en-US" sz="3200">
                <a:latin typeface="Arial" charset="0"/>
                <a:ea typeface="Arial" charset="0"/>
                <a:cs typeface="Arial" charset="0"/>
              </a:rPr>
              <a:t>grapes E.H. 31.1.5 </a:t>
            </a:r>
            <a:r>
              <a:rPr lang="en-US" sz="3200" dirty="0">
                <a:latin typeface="Arial" charset="0"/>
                <a:ea typeface="Arial" charset="0"/>
                <a:cs typeface="Arial" charset="0"/>
              </a:rPr>
              <a:t>obtained by the controlled cross‑pollination between </a:t>
            </a:r>
            <a:r>
              <a:rPr lang="en-US" sz="3200" dirty="0" err="1">
                <a:latin typeface="Arial" charset="0"/>
                <a:ea typeface="Arial" charset="0"/>
                <a:cs typeface="Arial" charset="0"/>
              </a:rPr>
              <a:t>Miorița</a:t>
            </a:r>
            <a:r>
              <a:rPr lang="en-US" sz="3200" dirty="0">
                <a:latin typeface="Arial" charset="0"/>
                <a:ea typeface="Arial" charset="0"/>
                <a:cs typeface="Arial" charset="0"/>
              </a:rPr>
              <a:t> × Muscat </a:t>
            </a:r>
            <a:r>
              <a:rPr lang="en-US" sz="3200" dirty="0" err="1">
                <a:latin typeface="Arial" charset="0"/>
                <a:ea typeface="Arial" charset="0"/>
                <a:cs typeface="Arial" charset="0"/>
              </a:rPr>
              <a:t>Ottonel</a:t>
            </a:r>
            <a:r>
              <a:rPr lang="en-US" sz="3200" dirty="0">
                <a:latin typeface="Arial" charset="0"/>
                <a:ea typeface="Arial" charset="0"/>
                <a:cs typeface="Arial" charset="0"/>
              </a:rPr>
              <a:t> (</a:t>
            </a:r>
            <a:r>
              <a:rPr lang="en-US" sz="3200" i="1" dirty="0">
                <a:latin typeface="Arial" charset="0"/>
                <a:ea typeface="Arial" charset="0"/>
                <a:cs typeface="Arial" charset="0"/>
              </a:rPr>
              <a:t>Vitis </a:t>
            </a:r>
            <a:r>
              <a:rPr lang="en-US" sz="3200" i="1">
                <a:latin typeface="Arial" charset="0"/>
                <a:ea typeface="Arial" charset="0"/>
                <a:cs typeface="Arial" charset="0"/>
              </a:rPr>
              <a:t>vinifera </a:t>
            </a:r>
            <a:r>
              <a:rPr lang="en-US" sz="3200">
                <a:latin typeface="Arial" charset="0"/>
                <a:ea typeface="Arial" charset="0"/>
                <a:cs typeface="Arial" charset="0"/>
              </a:rPr>
              <a:t>L.) </a:t>
            </a:r>
            <a:r>
              <a:rPr lang="en-US" sz="3200" dirty="0">
                <a:latin typeface="Arial" charset="0"/>
                <a:ea typeface="Arial" charset="0"/>
                <a:cs typeface="Arial" charset="0"/>
              </a:rPr>
              <a:t>cultivars at the Research and Development Station for Viticulture and Winemaking Iasi, NE of Romania (27°53′ E, 47°20′ N), during the </a:t>
            </a:r>
            <a:r>
              <a:rPr lang="en-US" sz="3200">
                <a:latin typeface="Arial" charset="0"/>
                <a:ea typeface="Arial" charset="0"/>
                <a:cs typeface="Arial" charset="0"/>
              </a:rPr>
              <a:t>2021–2025 period. </a:t>
            </a:r>
            <a:r>
              <a:rPr lang="en-US" sz="3200" dirty="0">
                <a:latin typeface="Arial" charset="0"/>
                <a:ea typeface="Arial" charset="0"/>
                <a:cs typeface="Arial" charset="0"/>
              </a:rPr>
              <a:t>Muscat </a:t>
            </a:r>
            <a:r>
              <a:rPr lang="en-US" sz="3200" dirty="0" err="1">
                <a:latin typeface="Arial" charset="0"/>
                <a:ea typeface="Arial" charset="0"/>
                <a:cs typeface="Arial" charset="0"/>
              </a:rPr>
              <a:t>Ottonel</a:t>
            </a:r>
            <a:r>
              <a:rPr lang="en-US" sz="3200" dirty="0">
                <a:latin typeface="Arial" charset="0"/>
                <a:ea typeface="Arial" charset="0"/>
                <a:cs typeface="Arial" charset="0"/>
              </a:rPr>
              <a:t> was used as </a:t>
            </a:r>
            <a:r>
              <a:rPr lang="en-US" sz="3200">
                <a:latin typeface="Arial" charset="0"/>
                <a:ea typeface="Arial" charset="0"/>
                <a:cs typeface="Arial" charset="0"/>
              </a:rPr>
              <a:t>control cultivar. </a:t>
            </a:r>
            <a:r>
              <a:rPr lang="en-US" sz="3200" dirty="0">
                <a:latin typeface="Arial" charset="0"/>
                <a:ea typeface="Arial" charset="0"/>
                <a:cs typeface="Arial" charset="0"/>
              </a:rPr>
              <a:t>The meteorological data were recorded using a weather station located in the experimental plot and the </a:t>
            </a:r>
            <a:r>
              <a:rPr lang="en-US" sz="3200" dirty="0" err="1">
                <a:latin typeface="Arial" charset="0"/>
                <a:ea typeface="Arial" charset="0"/>
                <a:cs typeface="Arial" charset="0"/>
              </a:rPr>
              <a:t>AgroExpert</a:t>
            </a:r>
            <a:r>
              <a:rPr lang="en-US" sz="3200">
                <a:latin typeface="Arial" charset="0"/>
                <a:ea typeface="Arial" charset="0"/>
                <a:cs typeface="Arial" charset="0"/>
              </a:rPr>
              <a:t>® software. </a:t>
            </a:r>
            <a:r>
              <a:rPr lang="en-US" sz="3200" dirty="0">
                <a:latin typeface="Arial" charset="0"/>
                <a:ea typeface="Arial" charset="0"/>
                <a:cs typeface="Arial" charset="0"/>
              </a:rPr>
              <a:t>The research focused on ampelographic observations and description, using OIV descriptors (OIV, </a:t>
            </a:r>
            <a:r>
              <a:rPr lang="en-US" sz="3200">
                <a:latin typeface="Arial" charset="0"/>
                <a:ea typeface="Arial" charset="0"/>
                <a:cs typeface="Arial" charset="0"/>
              </a:rPr>
              <a:t>2012). </a:t>
            </a:r>
            <a:r>
              <a:rPr lang="en-US" sz="3200" dirty="0">
                <a:latin typeface="Arial" charset="0"/>
                <a:ea typeface="Arial" charset="0"/>
                <a:cs typeface="Arial" charset="0"/>
              </a:rPr>
              <a:t>Physico-chemical characteristics of must and wine were determined according to OIV (</a:t>
            </a:r>
            <a:r>
              <a:rPr lang="en-US" sz="3200">
                <a:latin typeface="Arial" charset="0"/>
                <a:ea typeface="Arial" charset="0"/>
                <a:cs typeface="Arial" charset="0"/>
              </a:rPr>
              <a:t>2019). </a:t>
            </a:r>
            <a:r>
              <a:rPr lang="en-US" sz="3200" dirty="0">
                <a:latin typeface="Arial" charset="0"/>
                <a:ea typeface="Arial" charset="0"/>
                <a:cs typeface="Arial" charset="0"/>
              </a:rPr>
              <a:t>Sensory analysis of the obtained wines was carried out by a panel of seven tasters (three men and four women) consisting of wine researchers and specialists </a:t>
            </a:r>
            <a:r>
              <a:rPr lang="en-US" sz="3200">
                <a:latin typeface="Arial" charset="0"/>
                <a:ea typeface="Arial" charset="0"/>
                <a:cs typeface="Arial" charset="0"/>
              </a:rPr>
              <a:t>in oenology. </a:t>
            </a:r>
            <a:r>
              <a:rPr lang="en-US" sz="3200" dirty="0">
                <a:latin typeface="Arial" charset="0"/>
                <a:ea typeface="Arial" charset="0"/>
                <a:cs typeface="Arial" charset="0"/>
              </a:rPr>
              <a:t>Data were presented as mean values, with the standard deviation (±), using Microsoft Excel</a:t>
            </a:r>
            <a:r>
              <a:rPr lang="en-US" sz="3200" baseline="30000" dirty="0">
                <a:latin typeface="Arial" charset="0"/>
                <a:ea typeface="Arial" charset="0"/>
                <a:cs typeface="Arial" charset="0"/>
              </a:rPr>
              <a:t>®</a:t>
            </a:r>
            <a:r>
              <a:rPr lang="en-US" sz="3200" dirty="0">
                <a:latin typeface="Arial" charset="0"/>
                <a:ea typeface="Arial" charset="0"/>
                <a:cs typeface="Arial" charset="0"/>
              </a:rPr>
              <a:t> 2023 software (</a:t>
            </a:r>
            <a:r>
              <a:rPr lang="en-US" sz="3200">
                <a:latin typeface="Arial" charset="0"/>
                <a:ea typeface="Arial" charset="0"/>
                <a:cs typeface="Arial" charset="0"/>
              </a:rPr>
              <a:t>USA).</a:t>
            </a:r>
            <a:endParaRPr lang="en-US" sz="3200" dirty="0">
              <a:latin typeface="Arial" charset="0"/>
              <a:ea typeface="Arial" charset="0"/>
              <a:cs typeface="Arial" charset="0"/>
            </a:endParaRPr>
          </a:p>
        </p:txBody>
      </p:sp>
      <p:sp>
        <p:nvSpPr>
          <p:cNvPr id="22" name="TextBox 21">
            <a:extLst>
              <a:ext uri="{FF2B5EF4-FFF2-40B4-BE49-F238E27FC236}">
                <a16:creationId xmlns:a16="http://schemas.microsoft.com/office/drawing/2014/main" id="{8F93F3E0-7FB0-3A6E-9829-2C6269925998}"/>
              </a:ext>
            </a:extLst>
          </p:cNvPr>
          <p:cNvSpPr txBox="1"/>
          <p:nvPr/>
        </p:nvSpPr>
        <p:spPr>
          <a:xfrm>
            <a:off x="1104617" y="20019179"/>
            <a:ext cx="26631584" cy="3662541"/>
          </a:xfrm>
          <a:prstGeom prst="rect">
            <a:avLst/>
          </a:prstGeom>
          <a:noFill/>
        </p:spPr>
        <p:txBody>
          <a:bodyPr wrap="square" rtlCol="0">
            <a:spAutoFit/>
          </a:bodyPr>
          <a:lstStyle/>
          <a:p>
            <a:r>
              <a:rPr lang="ro-RO" sz="4000" b="1" dirty="0">
                <a:solidFill>
                  <a:prstClr val="black"/>
                </a:solidFill>
                <a:latin typeface="Arial" charset="0"/>
                <a:ea typeface="Arial" charset="0"/>
                <a:cs typeface="Arial" charset="0"/>
              </a:rPr>
              <a:t>RESULTS AND DISCUSSIONS </a:t>
            </a:r>
          </a:p>
          <a:p>
            <a:pPr algn="just"/>
            <a:r>
              <a:rPr lang="en-US" sz="3200" dirty="0">
                <a:latin typeface="Arial" charset="0"/>
                <a:ea typeface="Arial" charset="0"/>
                <a:cs typeface="Arial" charset="0"/>
              </a:rPr>
              <a:t>The budburst of elite </a:t>
            </a:r>
            <a:r>
              <a:rPr lang="en-US" sz="3200">
                <a:latin typeface="Arial" charset="0"/>
                <a:ea typeface="Arial" charset="0"/>
                <a:cs typeface="Arial" charset="0"/>
              </a:rPr>
              <a:t>hybrid 31.1.5 </a:t>
            </a:r>
            <a:r>
              <a:rPr lang="en-US" sz="3200" dirty="0">
                <a:latin typeface="Arial" charset="0"/>
                <a:ea typeface="Arial" charset="0"/>
                <a:cs typeface="Arial" charset="0"/>
              </a:rPr>
              <a:t>occurs early (April 7–May </a:t>
            </a:r>
            <a:r>
              <a:rPr lang="en-US" sz="3200">
                <a:latin typeface="Arial" charset="0"/>
                <a:ea typeface="Arial" charset="0"/>
                <a:cs typeface="Arial" charset="0"/>
              </a:rPr>
              <a:t>3). </a:t>
            </a:r>
            <a:r>
              <a:rPr lang="en-US" sz="3200" dirty="0">
                <a:latin typeface="Arial" charset="0"/>
                <a:ea typeface="Arial" charset="0"/>
                <a:cs typeface="Arial" charset="0"/>
              </a:rPr>
              <a:t>The flowers are hermaphroditic (type </a:t>
            </a:r>
            <a:r>
              <a:rPr lang="en-US" sz="3200">
                <a:latin typeface="Arial" charset="0"/>
                <a:ea typeface="Arial" charset="0"/>
                <a:cs typeface="Arial" charset="0"/>
              </a:rPr>
              <a:t>5). </a:t>
            </a:r>
            <a:r>
              <a:rPr lang="en-US" sz="3200" dirty="0">
                <a:latin typeface="Arial" charset="0"/>
                <a:ea typeface="Arial" charset="0"/>
                <a:cs typeface="Arial" charset="0"/>
              </a:rPr>
              <a:t>At technological maturity (September 9–October 4), it develops medium-sized clusters (170 mm length), with prominent branching and an average grape weight </a:t>
            </a:r>
            <a:r>
              <a:rPr lang="en-US" sz="3200">
                <a:latin typeface="Arial" charset="0"/>
                <a:ea typeface="Arial" charset="0"/>
                <a:cs typeface="Arial" charset="0"/>
              </a:rPr>
              <a:t>of 223.6 g. E.H. 31.1.5 </a:t>
            </a:r>
            <a:r>
              <a:rPr lang="en-US" sz="3200" dirty="0">
                <a:latin typeface="Arial" charset="0"/>
                <a:ea typeface="Arial" charset="0"/>
                <a:cs typeface="Arial" charset="0"/>
              </a:rPr>
              <a:t>exhibits a medium-to-long vegetation period (194 days), moderate vigor, and an average yield of about 13 t/ha, with a fertility rate of 62–80% </a:t>
            </a:r>
            <a:r>
              <a:rPr lang="en-US" sz="3200">
                <a:latin typeface="Arial" charset="0"/>
                <a:ea typeface="Arial" charset="0"/>
                <a:cs typeface="Arial" charset="0"/>
              </a:rPr>
              <a:t>fertile shoots. </a:t>
            </a:r>
            <a:r>
              <a:rPr lang="en-US" sz="3200" dirty="0">
                <a:latin typeface="Arial" charset="0"/>
                <a:ea typeface="Arial" charset="0"/>
                <a:cs typeface="Arial" charset="0"/>
              </a:rPr>
              <a:t>It showed notable tolerance to frost (−20 °C), drought, and cryptogamic diseases (OIV: </a:t>
            </a:r>
            <a:r>
              <a:rPr lang="en-US" sz="3200">
                <a:latin typeface="Arial" charset="0"/>
                <a:ea typeface="Arial" charset="0"/>
                <a:cs typeface="Arial" charset="0"/>
              </a:rPr>
              <a:t>9). </a:t>
            </a:r>
            <a:r>
              <a:rPr lang="en-US" sz="3200" dirty="0">
                <a:latin typeface="Arial" charset="0"/>
                <a:ea typeface="Arial" charset="0"/>
                <a:cs typeface="Arial" charset="0"/>
              </a:rPr>
              <a:t>The weight of 100 berries was 197 g (14% seeds/skins, 86% pulp), </a:t>
            </a:r>
            <a:r>
              <a:rPr lang="en-US" sz="3200">
                <a:latin typeface="Arial" charset="0"/>
                <a:ea typeface="Arial" charset="0"/>
                <a:cs typeface="Arial" charset="0"/>
              </a:rPr>
              <a:t>yielding approx. </a:t>
            </a:r>
            <a:r>
              <a:rPr lang="en-US" sz="3200" dirty="0">
                <a:latin typeface="Arial" charset="0"/>
                <a:ea typeface="Arial" charset="0"/>
                <a:cs typeface="Arial" charset="0"/>
              </a:rPr>
              <a:t>75</a:t>
            </a:r>
            <a:r>
              <a:rPr lang="en-US" sz="3200">
                <a:latin typeface="Arial" charset="0"/>
                <a:ea typeface="Arial" charset="0"/>
                <a:cs typeface="Arial" charset="0"/>
              </a:rPr>
              <a:t>% must. </a:t>
            </a:r>
            <a:r>
              <a:rPr lang="en-US" sz="3200" dirty="0">
                <a:latin typeface="Arial" charset="0"/>
                <a:ea typeface="Arial" charset="0"/>
                <a:cs typeface="Arial" charset="0"/>
              </a:rPr>
              <a:t>The must is characterized by high sugar concentrations (225 g/L), a subtle muscat aroma, and a high total acidity </a:t>
            </a:r>
            <a:r>
              <a:rPr lang="en-US" sz="3200">
                <a:latin typeface="Arial" charset="0"/>
                <a:ea typeface="Arial" charset="0"/>
                <a:cs typeface="Arial" charset="0"/>
              </a:rPr>
              <a:t>(&gt;7.3 </a:t>
            </a:r>
            <a:r>
              <a:rPr lang="en-US" sz="3200" dirty="0">
                <a:latin typeface="Arial" charset="0"/>
                <a:ea typeface="Arial" charset="0"/>
                <a:cs typeface="Arial" charset="0"/>
              </a:rPr>
              <a:t>g/L tartaric acid), resulting wines with a harmonious structural balance and average alcohol content </a:t>
            </a:r>
            <a:r>
              <a:rPr lang="en-US" sz="3200">
                <a:latin typeface="Arial" charset="0"/>
                <a:ea typeface="Arial" charset="0"/>
                <a:cs typeface="Arial" charset="0"/>
              </a:rPr>
              <a:t>of 12.88% vol.</a:t>
            </a:r>
            <a:endParaRPr lang="ro-RO" sz="3200" dirty="0">
              <a:solidFill>
                <a:srgbClr val="FF0000"/>
              </a:solidFill>
              <a:latin typeface="Arial" charset="0"/>
              <a:ea typeface="Arial" charset="0"/>
              <a:cs typeface="Arial" charset="0"/>
            </a:endParaRPr>
          </a:p>
        </p:txBody>
      </p:sp>
      <p:sp>
        <p:nvSpPr>
          <p:cNvPr id="23" name="TextBox 22">
            <a:extLst>
              <a:ext uri="{FF2B5EF4-FFF2-40B4-BE49-F238E27FC236}">
                <a16:creationId xmlns:a16="http://schemas.microsoft.com/office/drawing/2014/main" id="{C622473D-38F6-71D4-82C4-D42BDA04FBDE}"/>
              </a:ext>
            </a:extLst>
          </p:cNvPr>
          <p:cNvSpPr txBox="1"/>
          <p:nvPr/>
        </p:nvSpPr>
        <p:spPr>
          <a:xfrm>
            <a:off x="1087050" y="34431059"/>
            <a:ext cx="26596441" cy="6124754"/>
          </a:xfrm>
          <a:prstGeom prst="rect">
            <a:avLst/>
          </a:prstGeom>
          <a:noFill/>
        </p:spPr>
        <p:txBody>
          <a:bodyPr wrap="square" rtlCol="0">
            <a:spAutoFit/>
          </a:bodyPr>
          <a:lstStyle/>
          <a:p>
            <a:r>
              <a:rPr lang="ro-RO" sz="4000" b="1" dirty="0">
                <a:solidFill>
                  <a:prstClr val="black"/>
                </a:solidFill>
                <a:latin typeface="Arial" charset="0"/>
                <a:ea typeface="Arial" charset="0"/>
                <a:cs typeface="Arial" charset="0"/>
              </a:rPr>
              <a:t>CONCLUSIONS </a:t>
            </a:r>
          </a:p>
          <a:p>
            <a:pPr algn="just"/>
            <a:r>
              <a:rPr lang="en-US" sz="3200" dirty="0">
                <a:latin typeface="Arial" charset="0"/>
                <a:ea typeface="Arial" charset="0"/>
                <a:cs typeface="Arial" charset="0"/>
              </a:rPr>
              <a:t>1. The </a:t>
            </a:r>
            <a:r>
              <a:rPr lang="en-US" sz="3200" i="1" dirty="0">
                <a:latin typeface="Arial" charset="0"/>
                <a:ea typeface="Arial" charset="0"/>
                <a:cs typeface="Arial" charset="0"/>
              </a:rPr>
              <a:t>Vitis vinifera </a:t>
            </a:r>
            <a:r>
              <a:rPr lang="en-US" sz="3200" dirty="0">
                <a:latin typeface="Arial" charset="0"/>
                <a:ea typeface="Arial" charset="0"/>
                <a:cs typeface="Arial" charset="0"/>
              </a:rPr>
              <a:t>L. hybrid elite E.H. 31.1.5 (</a:t>
            </a:r>
            <a:r>
              <a:rPr lang="en-US" sz="3200" dirty="0" err="1">
                <a:latin typeface="Arial" charset="0"/>
                <a:ea typeface="Arial" charset="0"/>
                <a:cs typeface="Arial" charset="0"/>
              </a:rPr>
              <a:t>Miorița</a:t>
            </a:r>
            <a:r>
              <a:rPr lang="en-US" sz="3200" dirty="0">
                <a:latin typeface="Arial" charset="0"/>
                <a:ea typeface="Arial" charset="0"/>
                <a:cs typeface="Arial" charset="0"/>
              </a:rPr>
              <a:t> × Muscat </a:t>
            </a:r>
            <a:r>
              <a:rPr lang="en-US" sz="3200" dirty="0" err="1">
                <a:latin typeface="Arial" charset="0"/>
                <a:ea typeface="Arial" charset="0"/>
                <a:cs typeface="Arial" charset="0"/>
              </a:rPr>
              <a:t>Ottonel</a:t>
            </a:r>
            <a:r>
              <a:rPr lang="en-US" sz="3200" dirty="0">
                <a:latin typeface="Arial" charset="0"/>
                <a:ea typeface="Arial" charset="0"/>
                <a:cs typeface="Arial" charset="0"/>
              </a:rPr>
              <a:t>) obtained at the Research and Development Station for Viticulture and Winemaking Iasi, demonstrates strong adaptability to the pedoclimatic conditions of the </a:t>
            </a:r>
            <a:r>
              <a:rPr lang="en-US" sz="3200" dirty="0" err="1">
                <a:latin typeface="Arial" charset="0"/>
                <a:ea typeface="Arial" charset="0"/>
                <a:cs typeface="Arial" charset="0"/>
              </a:rPr>
              <a:t>Copou-Iași</a:t>
            </a:r>
            <a:r>
              <a:rPr lang="en-US" sz="3200" dirty="0">
                <a:latin typeface="Arial" charset="0"/>
                <a:ea typeface="Arial" charset="0"/>
                <a:cs typeface="Arial" charset="0"/>
              </a:rPr>
              <a:t> wine-growing center, with stable performance under recent climate variability.</a:t>
            </a:r>
          </a:p>
          <a:p>
            <a:pPr algn="just"/>
            <a:r>
              <a:rPr lang="en-US" sz="3200" dirty="0">
                <a:latin typeface="Arial" charset="0"/>
                <a:ea typeface="Arial" charset="0"/>
                <a:cs typeface="Arial" charset="0"/>
              </a:rPr>
              <a:t>2. In the 2021-2025 interval, the genotype was characterized by a vegetation period of approximately 194 days, with early budburst (April) and grape ripening occurring in the final decade of September, a phenological pattern close to the control cultivar Muscat </a:t>
            </a:r>
            <a:r>
              <a:rPr lang="en-US" sz="3200" dirty="0" err="1">
                <a:latin typeface="Arial" charset="0"/>
                <a:ea typeface="Arial" charset="0"/>
                <a:cs typeface="Arial" charset="0"/>
              </a:rPr>
              <a:t>Ottonel</a:t>
            </a:r>
            <a:r>
              <a:rPr lang="en-US" sz="3200" dirty="0">
                <a:latin typeface="Arial" charset="0"/>
                <a:ea typeface="Arial" charset="0"/>
                <a:cs typeface="Arial" charset="0"/>
              </a:rPr>
              <a:t>.</a:t>
            </a:r>
          </a:p>
          <a:p>
            <a:pPr algn="just"/>
            <a:r>
              <a:rPr lang="en-US" sz="3200" dirty="0">
                <a:latin typeface="Arial" charset="0"/>
                <a:ea typeface="Arial" charset="0"/>
                <a:cs typeface="Arial" charset="0"/>
              </a:rPr>
              <a:t>3. </a:t>
            </a:r>
            <a:r>
              <a:rPr lang="en-US" sz="3200" dirty="0" err="1">
                <a:latin typeface="Arial" charset="0"/>
                <a:ea typeface="Arial" charset="0"/>
                <a:cs typeface="Arial" charset="0"/>
              </a:rPr>
              <a:t>Agrobiological</a:t>
            </a:r>
            <a:r>
              <a:rPr lang="en-US" sz="3200" dirty="0">
                <a:latin typeface="Arial" charset="0"/>
                <a:ea typeface="Arial" charset="0"/>
                <a:cs typeface="Arial" charset="0"/>
              </a:rPr>
              <a:t> evaluation of E.H. 31.1.5 indicates medium growth vigor, moderate fertility (69%), and stable yields (&gt;13 t/ha), combined with good tolerance to abiotic stress (frost and drought) and high resistance to major fungal diseases, supporting its potential for low‑input and sustainable viticulture. The technological assessment emphasized the high potential for sugar accumulation, in parallel with a high acidity of the grape must, providing a favorable balance for winemaking.</a:t>
            </a:r>
          </a:p>
          <a:p>
            <a:pPr algn="just"/>
            <a:r>
              <a:rPr lang="en-US" sz="3200" dirty="0">
                <a:latin typeface="Arial" charset="0"/>
                <a:ea typeface="Arial" charset="0"/>
                <a:cs typeface="Arial" charset="0"/>
              </a:rPr>
              <a:t>4. The elite hybrid E.H. 31.1.5, currently pending official cultivar registration, represents a new promising genotype for white wine production, being recommended for cultivation in regions with a temperate-continental climate similar to its area of origin.</a:t>
            </a:r>
          </a:p>
        </p:txBody>
      </p:sp>
      <p:cxnSp>
        <p:nvCxnSpPr>
          <p:cNvPr id="24" name="Straight Connector 23">
            <a:extLst>
              <a:ext uri="{FF2B5EF4-FFF2-40B4-BE49-F238E27FC236}">
                <a16:creationId xmlns:a16="http://schemas.microsoft.com/office/drawing/2014/main" id="{60D3123B-C39A-751D-5300-DD569E777CBE}"/>
              </a:ext>
            </a:extLst>
          </p:cNvPr>
          <p:cNvCxnSpPr/>
          <p:nvPr/>
        </p:nvCxnSpPr>
        <p:spPr>
          <a:xfrm>
            <a:off x="2567" y="7007109"/>
            <a:ext cx="28797858"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C7C5269-5B43-7EC7-48F7-6443A923B933}"/>
              </a:ext>
            </a:extLst>
          </p:cNvPr>
          <p:cNvCxnSpPr/>
          <p:nvPr/>
        </p:nvCxnSpPr>
        <p:spPr>
          <a:xfrm>
            <a:off x="2567" y="7100617"/>
            <a:ext cx="28797858"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13D2820-0110-49D1-8674-912DA01A8509}"/>
              </a:ext>
            </a:extLst>
          </p:cNvPr>
          <p:cNvSpPr txBox="1"/>
          <p:nvPr/>
        </p:nvSpPr>
        <p:spPr>
          <a:xfrm>
            <a:off x="1063283" y="40696213"/>
            <a:ext cx="26881340" cy="1862048"/>
          </a:xfrm>
          <a:prstGeom prst="rect">
            <a:avLst/>
          </a:prstGeom>
          <a:noFill/>
        </p:spPr>
        <p:txBody>
          <a:bodyPr wrap="square" rtlCol="0">
            <a:spAutoFit/>
          </a:bodyPr>
          <a:lstStyle/>
          <a:p>
            <a:r>
              <a:rPr lang="ro-RO" sz="4000" b="1" noProof="1">
                <a:latin typeface="Arial" charset="0"/>
                <a:ea typeface="Arial" charset="0"/>
                <a:cs typeface="Arial" charset="0"/>
              </a:rPr>
              <a:t>REFERENCES</a:t>
            </a:r>
            <a:endParaRPr lang="en-US" sz="4000" b="1" noProof="1">
              <a:latin typeface="Arial" charset="0"/>
              <a:ea typeface="Arial" charset="0"/>
              <a:cs typeface="Arial" charset="0"/>
            </a:endParaRPr>
          </a:p>
          <a:p>
            <a:pPr marL="457206" indent="-457206">
              <a:buFontTx/>
              <a:buAutoNum type="arabicPeriod"/>
            </a:pPr>
            <a:r>
              <a:rPr lang="ro-RO" sz="2500">
                <a:latin typeface="Arial" charset="0"/>
                <a:cs typeface="Arial" charset="0"/>
              </a:rPr>
              <a:t>Filimon R.M., Bunea C.I., Filimon R.V</a:t>
            </a:r>
            <a:r>
              <a:rPr lang="en-US" sz="2500">
                <a:latin typeface="Arial" charset="0"/>
                <a:cs typeface="Arial" charset="0"/>
              </a:rPr>
              <a:t>.</a:t>
            </a:r>
            <a:r>
              <a:rPr lang="ro-RO" sz="2500">
                <a:latin typeface="Arial" charset="0"/>
                <a:cs typeface="Arial" charset="0"/>
              </a:rPr>
              <a:t>, Bora F.D., Damian D., 2024. </a:t>
            </a:r>
            <a:r>
              <a:rPr lang="ro-RO" sz="2500" dirty="0" err="1">
                <a:latin typeface="Arial" charset="0"/>
                <a:cs typeface="Arial" charset="0"/>
              </a:rPr>
              <a:t>Long-term</a:t>
            </a:r>
            <a:r>
              <a:rPr lang="ro-RO" sz="2500" dirty="0">
                <a:latin typeface="Arial" charset="0"/>
                <a:cs typeface="Arial" charset="0"/>
              </a:rPr>
              <a:t> </a:t>
            </a:r>
            <a:r>
              <a:rPr lang="ro-RO" sz="2500" dirty="0" err="1">
                <a:latin typeface="Arial" charset="0"/>
                <a:cs typeface="Arial" charset="0"/>
              </a:rPr>
              <a:t>evolution</a:t>
            </a:r>
            <a:r>
              <a:rPr lang="ro-RO" sz="2500" dirty="0">
                <a:latin typeface="Arial" charset="0"/>
                <a:cs typeface="Arial" charset="0"/>
              </a:rPr>
              <a:t> of </a:t>
            </a:r>
            <a:r>
              <a:rPr lang="ro-RO" sz="2500" dirty="0" err="1">
                <a:latin typeface="Arial" charset="0"/>
                <a:cs typeface="Arial" charset="0"/>
              </a:rPr>
              <a:t>the</a:t>
            </a:r>
            <a:r>
              <a:rPr lang="ro-RO" sz="2500" dirty="0">
                <a:latin typeface="Arial" charset="0"/>
                <a:cs typeface="Arial" charset="0"/>
              </a:rPr>
              <a:t> climatic </a:t>
            </a:r>
            <a:r>
              <a:rPr lang="ro-RO" sz="2500" dirty="0" err="1">
                <a:latin typeface="Arial" charset="0"/>
                <a:cs typeface="Arial" charset="0"/>
              </a:rPr>
              <a:t>factors</a:t>
            </a:r>
            <a:r>
              <a:rPr lang="ro-RO" sz="2500" dirty="0">
                <a:latin typeface="Arial" charset="0"/>
                <a:cs typeface="Arial" charset="0"/>
              </a:rPr>
              <a:t> </a:t>
            </a:r>
            <a:r>
              <a:rPr lang="ro-RO" sz="2500" dirty="0" err="1">
                <a:latin typeface="Arial" charset="0"/>
                <a:cs typeface="Arial" charset="0"/>
              </a:rPr>
              <a:t>and</a:t>
            </a:r>
            <a:r>
              <a:rPr lang="ro-RO" sz="2500" dirty="0">
                <a:latin typeface="Arial" charset="0"/>
                <a:cs typeface="Arial" charset="0"/>
              </a:rPr>
              <a:t> </a:t>
            </a:r>
            <a:r>
              <a:rPr lang="ro-RO" sz="2500" dirty="0" err="1">
                <a:latin typeface="Arial" charset="0"/>
                <a:cs typeface="Arial" charset="0"/>
              </a:rPr>
              <a:t>its</a:t>
            </a:r>
            <a:r>
              <a:rPr lang="ro-RO" sz="2500" dirty="0">
                <a:latin typeface="Arial" charset="0"/>
                <a:cs typeface="Arial" charset="0"/>
              </a:rPr>
              <a:t> </a:t>
            </a:r>
            <a:r>
              <a:rPr lang="ro-RO" sz="2500" dirty="0" err="1">
                <a:latin typeface="Arial" charset="0"/>
                <a:cs typeface="Arial" charset="0"/>
              </a:rPr>
              <a:t>influence</a:t>
            </a:r>
            <a:r>
              <a:rPr lang="ro-RO" sz="2500" dirty="0">
                <a:latin typeface="Arial" charset="0"/>
                <a:cs typeface="Arial" charset="0"/>
              </a:rPr>
              <a:t> on grape quality in </a:t>
            </a:r>
            <a:r>
              <a:rPr lang="en-US" sz="2500">
                <a:latin typeface="Arial" charset="0"/>
                <a:cs typeface="Arial" charset="0"/>
              </a:rPr>
              <a:t>NE</a:t>
            </a:r>
            <a:r>
              <a:rPr lang="ro-RO" sz="2500">
                <a:latin typeface="Arial" charset="0"/>
                <a:cs typeface="Arial" charset="0"/>
              </a:rPr>
              <a:t> Romania. </a:t>
            </a:r>
            <a:r>
              <a:rPr lang="ro-RO" sz="2500" dirty="0" err="1">
                <a:latin typeface="Arial" charset="0"/>
                <a:cs typeface="Arial" charset="0"/>
              </a:rPr>
              <a:t>Horticulturae</a:t>
            </a:r>
            <a:r>
              <a:rPr lang="ro-RO" sz="2500" dirty="0">
                <a:latin typeface="Arial" charset="0"/>
                <a:cs typeface="Arial" charset="0"/>
              </a:rPr>
              <a:t>, 10 (7</a:t>
            </a:r>
            <a:r>
              <a:rPr lang="ro-RO" sz="2500">
                <a:latin typeface="Arial" charset="0"/>
                <a:cs typeface="Arial" charset="0"/>
              </a:rPr>
              <a:t>): 705. </a:t>
            </a:r>
            <a:endParaRPr lang="en-US" sz="2500" noProof="1">
              <a:latin typeface="Arial" charset="0"/>
              <a:cs typeface="Arial" charset="0"/>
            </a:endParaRPr>
          </a:p>
          <a:p>
            <a:pPr marL="457206" indent="-457206">
              <a:buAutoNum type="arabicPeriod"/>
            </a:pPr>
            <a:r>
              <a:rPr lang="en-US" sz="2500" noProof="1">
                <a:latin typeface="Arial" charset="0"/>
                <a:ea typeface="Arial" charset="0"/>
                <a:cs typeface="Arial" charset="0"/>
              </a:rPr>
              <a:t>OIV, 2012. The 2nd edition of the OIV Descriptor list for grape varieties and Vitis species. International Organization of Vine and Wine, Paris, France. </a:t>
            </a:r>
          </a:p>
          <a:p>
            <a:pPr marL="457206" indent="-457206">
              <a:buAutoNum type="arabicPeriod"/>
            </a:pPr>
            <a:r>
              <a:rPr lang="en-US" sz="2500" noProof="1">
                <a:latin typeface="Arial" charset="0"/>
                <a:ea typeface="Arial" charset="0"/>
                <a:cs typeface="Arial" charset="0"/>
              </a:rPr>
              <a:t>OIV, 2019. Compendium of international methods of wine and must analysis. Vol. I. International Organisation of Vine and Wine, Paris, France.</a:t>
            </a:r>
          </a:p>
        </p:txBody>
      </p:sp>
      <p:sp>
        <p:nvSpPr>
          <p:cNvPr id="12" name="TextBox 11">
            <a:extLst>
              <a:ext uri="{FF2B5EF4-FFF2-40B4-BE49-F238E27FC236}">
                <a16:creationId xmlns:a16="http://schemas.microsoft.com/office/drawing/2014/main" id="{F6FF8CE4-A9D8-600B-60B3-7474B7B10FF1}"/>
              </a:ext>
            </a:extLst>
          </p:cNvPr>
          <p:cNvSpPr txBox="1"/>
          <p:nvPr/>
        </p:nvSpPr>
        <p:spPr>
          <a:xfrm>
            <a:off x="4421794" y="2218039"/>
            <a:ext cx="19507917" cy="3785652"/>
          </a:xfrm>
          <a:prstGeom prst="rect">
            <a:avLst/>
          </a:prstGeom>
          <a:noFill/>
        </p:spPr>
        <p:txBody>
          <a:bodyPr wrap="square" rtlCol="0">
            <a:spAutoFit/>
          </a:bodyPr>
          <a:lstStyle/>
          <a:p>
            <a:pPr algn="ctr" defTabSz="3225604">
              <a:defRPr/>
            </a:pPr>
            <a:r>
              <a:rPr lang="en-US" sz="6000" b="1" dirty="0">
                <a:solidFill>
                  <a:prstClr val="black"/>
                </a:solidFill>
                <a:latin typeface="Arial Black" panose="020B0A04020102020204" pitchFamily="34" charset="0"/>
              </a:rPr>
              <a:t>The 5th Edition of the Annual Conference</a:t>
            </a:r>
          </a:p>
          <a:p>
            <a:pPr algn="ctr" defTabSz="3225604">
              <a:defRPr/>
            </a:pPr>
            <a:r>
              <a:rPr lang="en-US" sz="6000" b="1" dirty="0">
                <a:solidFill>
                  <a:prstClr val="black"/>
                </a:solidFill>
                <a:latin typeface="Arial Black" panose="020B0A04020102020204" pitchFamily="34" charset="0"/>
              </a:rPr>
              <a:t>“Romanian agricultural and forestry research: achievements and prospectives” </a:t>
            </a:r>
            <a:endParaRPr lang="ro-RO" sz="6000" b="1" dirty="0">
              <a:solidFill>
                <a:prstClr val="black"/>
              </a:solidFill>
              <a:latin typeface="Arial Black" panose="020B0A04020102020204" pitchFamily="34" charset="0"/>
            </a:endParaRPr>
          </a:p>
          <a:p>
            <a:pPr algn="ctr" defTabSz="3225604">
              <a:defRPr/>
            </a:pPr>
            <a:r>
              <a:rPr lang="en-US" sz="6000" b="1" dirty="0">
                <a:solidFill>
                  <a:prstClr val="black"/>
                </a:solidFill>
                <a:latin typeface="Arial Black" panose="020B0A04020102020204" pitchFamily="34" charset="0"/>
              </a:rPr>
              <a:t>May 28, 2026</a:t>
            </a:r>
          </a:p>
        </p:txBody>
      </p:sp>
      <p:pic>
        <p:nvPicPr>
          <p:cNvPr id="3" name="Picture 2">
            <a:extLst>
              <a:ext uri="{FF2B5EF4-FFF2-40B4-BE49-F238E27FC236}">
                <a16:creationId xmlns:a16="http://schemas.microsoft.com/office/drawing/2014/main" id="{9DA3F080-E633-22D3-361D-0E5E862D2CA7}"/>
              </a:ext>
            </a:extLst>
          </p:cNvPr>
          <p:cNvPicPr>
            <a:picLocks noChangeAspect="1"/>
          </p:cNvPicPr>
          <p:nvPr/>
        </p:nvPicPr>
        <p:blipFill rotWithShape="1">
          <a:blip r:embed="rId2">
            <a:extLst>
              <a:ext uri="{28A0092B-C50C-407E-A947-70E740481C1C}">
                <a14:useLocalDpi xmlns:a14="http://schemas.microsoft.com/office/drawing/2010/main" val="0"/>
              </a:ext>
            </a:extLst>
          </a:blip>
          <a:srcRect r="7821"/>
          <a:stretch>
            <a:fillRect/>
          </a:stretch>
        </p:blipFill>
        <p:spPr bwMode="auto">
          <a:xfrm>
            <a:off x="1236012" y="28807486"/>
            <a:ext cx="3573733" cy="4724576"/>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508DF11C-A583-06EE-A834-329054BC83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3487" y="28815505"/>
            <a:ext cx="3226599" cy="4717803"/>
          </a:xfrm>
          <a:prstGeom prst="rect">
            <a:avLst/>
          </a:prstGeom>
          <a:noFill/>
        </p:spPr>
      </p:pic>
      <p:sp>
        <p:nvSpPr>
          <p:cNvPr id="6" name="TextBox 5">
            <a:extLst>
              <a:ext uri="{FF2B5EF4-FFF2-40B4-BE49-F238E27FC236}">
                <a16:creationId xmlns:a16="http://schemas.microsoft.com/office/drawing/2014/main" id="{DFE08427-C529-B500-73B9-88600534CCB4}"/>
              </a:ext>
            </a:extLst>
          </p:cNvPr>
          <p:cNvSpPr txBox="1"/>
          <p:nvPr/>
        </p:nvSpPr>
        <p:spPr>
          <a:xfrm>
            <a:off x="2637798" y="33585042"/>
            <a:ext cx="3979570" cy="475387"/>
          </a:xfrm>
          <a:prstGeom prst="rect">
            <a:avLst/>
          </a:prstGeom>
          <a:noFill/>
        </p:spPr>
        <p:txBody>
          <a:bodyPr wrap="square">
            <a:spAutoFit/>
          </a:bodyPr>
          <a:lstStyle/>
          <a:p>
            <a:r>
              <a:rPr lang="en-US" sz="2489" b="1" dirty="0">
                <a:latin typeface="Arial" panose="020B0604020202020204" pitchFamily="34" charset="0"/>
                <a:ea typeface="Times New Roman" panose="02020603050405020304" pitchFamily="18" charset="0"/>
                <a:cs typeface="Arial" panose="020B0604020202020204" pitchFamily="34" charset="0"/>
              </a:rPr>
              <a:t>Hybrid </a:t>
            </a:r>
            <a:r>
              <a:rPr lang="en-US" sz="2489" b="1">
                <a:latin typeface="Arial" panose="020B0604020202020204" pitchFamily="34" charset="0"/>
                <a:ea typeface="Times New Roman" panose="02020603050405020304" pitchFamily="18" charset="0"/>
                <a:cs typeface="Arial" panose="020B0604020202020204" pitchFamily="34" charset="0"/>
              </a:rPr>
              <a:t>elite E.H. 31.1.5</a:t>
            </a:r>
            <a:endParaRPr lang="en-US" sz="2489" b="1"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B9BEEF8E-43CB-B38C-97F5-830BC60184CB}"/>
              </a:ext>
            </a:extLst>
          </p:cNvPr>
          <p:cNvGraphicFramePr>
            <a:graphicFrameLocks noGrp="1"/>
          </p:cNvGraphicFramePr>
          <p:nvPr>
            <p:extLst>
              <p:ext uri="{D42A27DB-BD31-4B8C-83A1-F6EECF244321}">
                <p14:modId xmlns:p14="http://schemas.microsoft.com/office/powerpoint/2010/main" val="4263523886"/>
              </p:ext>
            </p:extLst>
          </p:nvPr>
        </p:nvGraphicFramePr>
        <p:xfrm>
          <a:off x="1213187" y="24293174"/>
          <a:ext cx="12441635" cy="4259151"/>
        </p:xfrm>
        <a:graphic>
          <a:graphicData uri="http://schemas.openxmlformats.org/drawingml/2006/table">
            <a:tbl>
              <a:tblPr firstRow="1" firstCol="1" lastRow="1" lastCol="1" bandRow="1" bandCol="1">
                <a:tableStyleId>{5C22544A-7EE6-4342-B048-85BDC9FD1C3A}</a:tableStyleId>
              </a:tblPr>
              <a:tblGrid>
                <a:gridCol w="2529366">
                  <a:extLst>
                    <a:ext uri="{9D8B030D-6E8A-4147-A177-3AD203B41FA5}">
                      <a16:colId xmlns:a16="http://schemas.microsoft.com/office/drawing/2014/main" val="2353401398"/>
                    </a:ext>
                  </a:extLst>
                </a:gridCol>
                <a:gridCol w="1210074">
                  <a:extLst>
                    <a:ext uri="{9D8B030D-6E8A-4147-A177-3AD203B41FA5}">
                      <a16:colId xmlns:a16="http://schemas.microsoft.com/office/drawing/2014/main" val="2824754678"/>
                    </a:ext>
                  </a:extLst>
                </a:gridCol>
                <a:gridCol w="1088689">
                  <a:extLst>
                    <a:ext uri="{9D8B030D-6E8A-4147-A177-3AD203B41FA5}">
                      <a16:colId xmlns:a16="http://schemas.microsoft.com/office/drawing/2014/main" val="882812884"/>
                    </a:ext>
                  </a:extLst>
                </a:gridCol>
                <a:gridCol w="1083773">
                  <a:extLst>
                    <a:ext uri="{9D8B030D-6E8A-4147-A177-3AD203B41FA5}">
                      <a16:colId xmlns:a16="http://schemas.microsoft.com/office/drawing/2014/main" val="3734251960"/>
                    </a:ext>
                  </a:extLst>
                </a:gridCol>
                <a:gridCol w="1165056">
                  <a:extLst>
                    <a:ext uri="{9D8B030D-6E8A-4147-A177-3AD203B41FA5}">
                      <a16:colId xmlns:a16="http://schemas.microsoft.com/office/drawing/2014/main" val="965482490"/>
                    </a:ext>
                  </a:extLst>
                </a:gridCol>
                <a:gridCol w="1165056">
                  <a:extLst>
                    <a:ext uri="{9D8B030D-6E8A-4147-A177-3AD203B41FA5}">
                      <a16:colId xmlns:a16="http://schemas.microsoft.com/office/drawing/2014/main" val="2855973343"/>
                    </a:ext>
                  </a:extLst>
                </a:gridCol>
                <a:gridCol w="2086263">
                  <a:extLst>
                    <a:ext uri="{9D8B030D-6E8A-4147-A177-3AD203B41FA5}">
                      <a16:colId xmlns:a16="http://schemas.microsoft.com/office/drawing/2014/main" val="2258359048"/>
                    </a:ext>
                  </a:extLst>
                </a:gridCol>
                <a:gridCol w="2113358">
                  <a:extLst>
                    <a:ext uri="{9D8B030D-6E8A-4147-A177-3AD203B41FA5}">
                      <a16:colId xmlns:a16="http://schemas.microsoft.com/office/drawing/2014/main" val="2276359131"/>
                    </a:ext>
                  </a:extLst>
                </a:gridCol>
              </a:tblGrid>
              <a:tr h="499067">
                <a:tc rowSpan="2">
                  <a:txBody>
                    <a:bodyPr/>
                    <a:lstStyle/>
                    <a:p>
                      <a:pPr algn="ctr">
                        <a:buNone/>
                      </a:pPr>
                      <a:r>
                        <a:rPr lang="en-US" sz="2100" b="1" dirty="0" err="1">
                          <a:solidFill>
                            <a:schemeClr val="tx1"/>
                          </a:solidFill>
                          <a:effectLst/>
                          <a:latin typeface="Arial" panose="020B0604020202020204" pitchFamily="34" charset="0"/>
                          <a:cs typeface="Arial" panose="020B0604020202020204" pitchFamily="34" charset="0"/>
                        </a:rPr>
                        <a:t>Phenophase</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6">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Year</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buNone/>
                      </a:pPr>
                      <a:r>
                        <a:rPr lang="en-US" sz="2100" b="1" dirty="0">
                          <a:solidFill>
                            <a:schemeClr val="tx1"/>
                          </a:solidFill>
                          <a:effectLst/>
                          <a:latin typeface="Arial" panose="020B0604020202020204" pitchFamily="34" charset="0"/>
                          <a:cs typeface="Arial" panose="020B0604020202020204" pitchFamily="34" charset="0"/>
                        </a:rPr>
                        <a:t>Muscat </a:t>
                      </a:r>
                    </a:p>
                    <a:p>
                      <a:pPr algn="ctr">
                        <a:buNone/>
                      </a:pPr>
                      <a:r>
                        <a:rPr lang="en-US" sz="2100" b="1" dirty="0" err="1">
                          <a:solidFill>
                            <a:schemeClr val="tx1"/>
                          </a:solidFill>
                          <a:effectLst/>
                          <a:latin typeface="Arial" panose="020B0604020202020204" pitchFamily="34" charset="0"/>
                          <a:cs typeface="Arial" panose="020B0604020202020204" pitchFamily="34" charset="0"/>
                        </a:rPr>
                        <a:t>Ottonel</a:t>
                      </a:r>
                      <a:endParaRPr lang="en-US" sz="2100" b="1" dirty="0">
                        <a:solidFill>
                          <a:schemeClr val="tx1"/>
                        </a:solidFill>
                        <a:effectLst/>
                        <a:latin typeface="Arial" panose="020B0604020202020204" pitchFamily="34" charset="0"/>
                        <a:cs typeface="Arial" panose="020B0604020202020204" pitchFamily="34" charset="0"/>
                      </a:endParaRPr>
                    </a:p>
                    <a:p>
                      <a:pPr algn="ctr">
                        <a:buNone/>
                      </a:pPr>
                      <a:r>
                        <a:rPr lang="en-US" sz="2100" b="1" dirty="0">
                          <a:solidFill>
                            <a:schemeClr val="tx1"/>
                          </a:solidFill>
                          <a:effectLst/>
                          <a:latin typeface="Arial" panose="020B0604020202020204" pitchFamily="34" charset="0"/>
                          <a:cs typeface="Arial" panose="020B0604020202020204" pitchFamily="34" charset="0"/>
                        </a:rPr>
                        <a:t>(control)</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80461886"/>
                  </a:ext>
                </a:extLst>
              </a:tr>
              <a:tr h="765682">
                <a:tc vMerge="1">
                  <a:txBody>
                    <a:bodyPr/>
                    <a:lstStyle/>
                    <a:p>
                      <a:endParaRPr lang="en-US"/>
                    </a:p>
                  </a:txBody>
                  <a:tcPr/>
                </a:tc>
                <a:tc>
                  <a:txBody>
                    <a:bodyPr/>
                    <a:lstStyle/>
                    <a:p>
                      <a:pPr algn="ctr">
                        <a:buNone/>
                      </a:pPr>
                      <a:r>
                        <a:rPr lang="en-US" sz="2100" b="1" dirty="0">
                          <a:solidFill>
                            <a:schemeClr val="tx1"/>
                          </a:solidFill>
                          <a:effectLst/>
                          <a:latin typeface="Arial" panose="020B0604020202020204" pitchFamily="34" charset="0"/>
                          <a:cs typeface="Arial" panose="020B0604020202020204" pitchFamily="34" charset="0"/>
                        </a:rPr>
                        <a:t>2021</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buNone/>
                      </a:pPr>
                      <a:r>
                        <a:rPr lang="en-US" sz="2100" b="1" dirty="0">
                          <a:solidFill>
                            <a:schemeClr val="tx1"/>
                          </a:solidFill>
                          <a:effectLst/>
                          <a:latin typeface="Arial" panose="020B0604020202020204" pitchFamily="34" charset="0"/>
                          <a:cs typeface="Arial" panose="020B0604020202020204" pitchFamily="34" charset="0"/>
                        </a:rPr>
                        <a:t>2022</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buNone/>
                      </a:pPr>
                      <a:r>
                        <a:rPr lang="en-US" sz="2100" b="1" dirty="0">
                          <a:solidFill>
                            <a:schemeClr val="tx1"/>
                          </a:solidFill>
                          <a:effectLst/>
                          <a:latin typeface="Arial" panose="020B0604020202020204" pitchFamily="34" charset="0"/>
                          <a:cs typeface="Arial" panose="020B0604020202020204" pitchFamily="34" charset="0"/>
                        </a:rPr>
                        <a:t>2023</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buNone/>
                      </a:pPr>
                      <a:r>
                        <a:rPr lang="en-US" sz="2100" b="1" dirty="0">
                          <a:solidFill>
                            <a:schemeClr val="tx1"/>
                          </a:solidFill>
                          <a:effectLst/>
                          <a:latin typeface="Arial" panose="020B0604020202020204" pitchFamily="34" charset="0"/>
                          <a:cs typeface="Arial" panose="020B0604020202020204" pitchFamily="34" charset="0"/>
                        </a:rPr>
                        <a:t>2024</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buNone/>
                      </a:pPr>
                      <a:r>
                        <a:rPr lang="en-US" sz="2100" b="1" dirty="0">
                          <a:solidFill>
                            <a:schemeClr val="tx1"/>
                          </a:solidFill>
                          <a:effectLst/>
                          <a:latin typeface="Arial" panose="020B0604020202020204" pitchFamily="34" charset="0"/>
                          <a:cs typeface="Arial" panose="020B0604020202020204" pitchFamily="34" charset="0"/>
                        </a:rPr>
                        <a:t>2025</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buNone/>
                      </a:pPr>
                      <a:r>
                        <a:rPr lang="en-US" sz="2100" b="1" dirty="0">
                          <a:solidFill>
                            <a:schemeClr val="tx1"/>
                          </a:solidFill>
                          <a:effectLst/>
                          <a:latin typeface="Arial" panose="020B0604020202020204" pitchFamily="34" charset="0"/>
                          <a:cs typeface="Arial" panose="020B0604020202020204" pitchFamily="34" charset="0"/>
                        </a:rPr>
                        <a:t>Average</a:t>
                      </a:r>
                    </a:p>
                    <a:p>
                      <a:pPr algn="ctr">
                        <a:buNone/>
                      </a:pPr>
                      <a:r>
                        <a:rPr lang="en-US" sz="2100" b="1" dirty="0">
                          <a:solidFill>
                            <a:schemeClr val="tx1"/>
                          </a:solidFill>
                          <a:effectLst/>
                          <a:latin typeface="Arial" panose="020B0604020202020204" pitchFamily="34" charset="0"/>
                          <a:cs typeface="Arial" panose="020B0604020202020204" pitchFamily="34" charset="0"/>
                        </a:rPr>
                        <a:t>(2021-2025)</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endParaRPr lang="en-US"/>
                    </a:p>
                  </a:txBody>
                  <a:tcPr/>
                </a:tc>
                <a:extLst>
                  <a:ext uri="{0D108BD9-81ED-4DB2-BD59-A6C34878D82A}">
                    <a16:rowId xmlns:a16="http://schemas.microsoft.com/office/drawing/2014/main" val="560294368"/>
                  </a:ext>
                </a:extLst>
              </a:tr>
              <a:tr h="499067">
                <a:tc>
                  <a:txBody>
                    <a:bodyPr/>
                    <a:lstStyle/>
                    <a:p>
                      <a:pPr algn="just">
                        <a:buNone/>
                      </a:pPr>
                      <a:r>
                        <a:rPr lang="en-US" sz="2100" b="1" dirty="0">
                          <a:solidFill>
                            <a:schemeClr val="tx1"/>
                          </a:solidFill>
                          <a:effectLst/>
                          <a:latin typeface="Arial" panose="020B0604020202020204" pitchFamily="34" charset="0"/>
                          <a:cs typeface="Arial" panose="020B0604020202020204" pitchFamily="34" charset="0"/>
                        </a:rPr>
                        <a:t>Bud burst</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03 V</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26 IV</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23 IV</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07 IV</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20 IV</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07 IV – 03 V</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10 IV - 02 V</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87046212"/>
                  </a:ext>
                </a:extLst>
              </a:tr>
              <a:tr h="499067">
                <a:tc>
                  <a:txBody>
                    <a:bodyPr/>
                    <a:lstStyle/>
                    <a:p>
                      <a:pPr algn="just">
                        <a:buNone/>
                      </a:pPr>
                      <a:r>
                        <a:rPr lang="en-US" sz="2100" b="1" dirty="0">
                          <a:solidFill>
                            <a:schemeClr val="tx1"/>
                          </a:solidFill>
                          <a:effectLst/>
                          <a:latin typeface="Arial" panose="020B0604020202020204" pitchFamily="34" charset="0"/>
                          <a:cs typeface="Arial" panose="020B0604020202020204" pitchFamily="34" charset="0"/>
                        </a:rPr>
                        <a:t>Full bloom</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22 VI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08 VI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09 VI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30 V</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07 VI</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30 V - 22 VI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29 V - 22 VI</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81195801"/>
                  </a:ext>
                </a:extLst>
              </a:tr>
              <a:tr h="499067">
                <a:tc>
                  <a:txBody>
                    <a:bodyPr/>
                    <a:lstStyle/>
                    <a:p>
                      <a:pPr algn="just">
                        <a:buNone/>
                      </a:pPr>
                      <a:r>
                        <a:rPr lang="en-US" sz="2100" b="1" dirty="0" err="1">
                          <a:solidFill>
                            <a:schemeClr val="tx1"/>
                          </a:solidFill>
                          <a:effectLst/>
                          <a:latin typeface="Arial" panose="020B0604020202020204" pitchFamily="34" charset="0"/>
                          <a:cs typeface="Arial" panose="020B0604020202020204" pitchFamily="34" charset="0"/>
                        </a:rPr>
                        <a:t>Veraison</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18 VIII</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07 VIII</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13 VIII</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04 VIII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08 VIII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04 VIII – 18 VIII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01 VIII - 18 VIII</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67343770"/>
                  </a:ext>
                </a:extLst>
              </a:tr>
              <a:tr h="499067">
                <a:tc>
                  <a:txBody>
                    <a:bodyPr/>
                    <a:lstStyle/>
                    <a:p>
                      <a:pPr algn="just">
                        <a:buNone/>
                      </a:pPr>
                      <a:r>
                        <a:rPr lang="en-US" sz="2100" b="1" dirty="0">
                          <a:solidFill>
                            <a:schemeClr val="tx1"/>
                          </a:solidFill>
                          <a:effectLst/>
                          <a:latin typeface="Arial" panose="020B0604020202020204" pitchFamily="34" charset="0"/>
                          <a:cs typeface="Arial" panose="020B0604020202020204" pitchFamily="34" charset="0"/>
                        </a:rPr>
                        <a:t>Grape maturity</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04 X</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22 IX</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30 IX</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09 IX</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19 IX</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09 IX – 04 X</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09 IX - 05 X</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50640283"/>
                  </a:ext>
                </a:extLst>
              </a:tr>
              <a:tr h="499067">
                <a:tc>
                  <a:txBody>
                    <a:bodyPr/>
                    <a:lstStyle/>
                    <a:p>
                      <a:pPr algn="just">
                        <a:buNone/>
                      </a:pPr>
                      <a:r>
                        <a:rPr lang="en-US" sz="2100" b="1" dirty="0">
                          <a:solidFill>
                            <a:schemeClr val="tx1"/>
                          </a:solidFill>
                          <a:effectLst/>
                          <a:latin typeface="Arial" panose="020B0604020202020204" pitchFamily="34" charset="0"/>
                          <a:cs typeface="Arial" panose="020B0604020202020204" pitchFamily="34" charset="0"/>
                        </a:rPr>
                        <a:t>Leaf fall</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09 XI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09 XI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05 XI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22 X</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26 X</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22 X - 9 XI</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22 X - 09 XI</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88183139"/>
                  </a:ext>
                </a:extLst>
              </a:tr>
              <a:tr h="499067">
                <a:tc>
                  <a:txBody>
                    <a:bodyPr/>
                    <a:lstStyle/>
                    <a:p>
                      <a:pPr algn="just">
                        <a:buNone/>
                      </a:pPr>
                      <a:r>
                        <a:rPr lang="en-US" sz="2100" b="1">
                          <a:solidFill>
                            <a:schemeClr val="tx1"/>
                          </a:solidFill>
                          <a:effectLst/>
                          <a:latin typeface="Arial" panose="020B0604020202020204" pitchFamily="34" charset="0"/>
                          <a:cs typeface="Arial" panose="020B0604020202020204" pitchFamily="34" charset="0"/>
                        </a:rPr>
                        <a:t>Veg. </a:t>
                      </a:r>
                      <a:r>
                        <a:rPr lang="en-US" sz="2100" b="1" dirty="0">
                          <a:solidFill>
                            <a:schemeClr val="tx1"/>
                          </a:solidFill>
                          <a:effectLst/>
                          <a:latin typeface="Arial" panose="020B0604020202020204" pitchFamily="34" charset="0"/>
                          <a:cs typeface="Arial" panose="020B0604020202020204" pitchFamily="34" charset="0"/>
                        </a:rPr>
                        <a:t>period (days)</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190</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197</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196</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198</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189</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194</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buNone/>
                      </a:pPr>
                      <a:r>
                        <a:rPr lang="en-US" sz="2100" b="0" dirty="0">
                          <a:solidFill>
                            <a:schemeClr val="tx1"/>
                          </a:solidFill>
                          <a:effectLst/>
                          <a:latin typeface="Arial" panose="020B0604020202020204" pitchFamily="34" charset="0"/>
                          <a:cs typeface="Arial" panose="020B0604020202020204" pitchFamily="34" charset="0"/>
                        </a:rPr>
                        <a:t>197</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54317936"/>
                  </a:ext>
                </a:extLst>
              </a:tr>
            </a:tbl>
          </a:graphicData>
        </a:graphic>
      </p:graphicFrame>
      <p:pic>
        <p:nvPicPr>
          <p:cNvPr id="13" name="Picture 12">
            <a:extLst>
              <a:ext uri="{FF2B5EF4-FFF2-40B4-BE49-F238E27FC236}">
                <a16:creationId xmlns:a16="http://schemas.microsoft.com/office/drawing/2014/main" id="{ADC4D244-5BD8-8559-45AE-58C99ED285CE}"/>
              </a:ext>
            </a:extLst>
          </p:cNvPr>
          <p:cNvPicPr>
            <a:picLocks noChangeAspect="1"/>
          </p:cNvPicPr>
          <p:nvPr/>
        </p:nvPicPr>
        <p:blipFill>
          <a:blip r:embed="rId4"/>
          <a:stretch>
            <a:fillRect/>
          </a:stretch>
        </p:blipFill>
        <p:spPr>
          <a:xfrm>
            <a:off x="21481912" y="28879950"/>
            <a:ext cx="6201579" cy="4642165"/>
          </a:xfrm>
          <a:prstGeom prst="rect">
            <a:avLst/>
          </a:prstGeom>
        </p:spPr>
      </p:pic>
      <p:sp>
        <p:nvSpPr>
          <p:cNvPr id="28" name="TextBox 27">
            <a:extLst>
              <a:ext uri="{FF2B5EF4-FFF2-40B4-BE49-F238E27FC236}">
                <a16:creationId xmlns:a16="http://schemas.microsoft.com/office/drawing/2014/main" id="{831D0E7E-EA50-DFE3-F91C-2137F93FF5BA}"/>
              </a:ext>
            </a:extLst>
          </p:cNvPr>
          <p:cNvSpPr txBox="1"/>
          <p:nvPr/>
        </p:nvSpPr>
        <p:spPr>
          <a:xfrm>
            <a:off x="21184850" y="33561595"/>
            <a:ext cx="6748809" cy="475387"/>
          </a:xfrm>
          <a:prstGeom prst="rect">
            <a:avLst/>
          </a:prstGeom>
          <a:noFill/>
        </p:spPr>
        <p:txBody>
          <a:bodyPr wrap="square">
            <a:spAutoFit/>
          </a:bodyPr>
          <a:lstStyle/>
          <a:p>
            <a:pPr algn="ctr"/>
            <a:r>
              <a:rPr lang="en-US" sz="2489" b="1" dirty="0">
                <a:latin typeface="Arial" panose="020B0604020202020204" pitchFamily="34" charset="0"/>
                <a:cs typeface="Arial" panose="020B0604020202020204" pitchFamily="34" charset="0"/>
              </a:rPr>
              <a:t>Sensory profile of </a:t>
            </a:r>
            <a:r>
              <a:rPr lang="en-US" sz="2489" b="1">
                <a:latin typeface="Arial" panose="020B0604020202020204" pitchFamily="34" charset="0"/>
                <a:cs typeface="Arial" panose="020B0604020202020204" pitchFamily="34" charset="0"/>
              </a:rPr>
              <a:t>the E.H. 31.1.5  </a:t>
            </a:r>
            <a:r>
              <a:rPr lang="en-US" sz="2489" b="1" dirty="0">
                <a:latin typeface="Arial" panose="020B0604020202020204" pitchFamily="34" charset="0"/>
                <a:cs typeface="Arial" panose="020B0604020202020204" pitchFamily="34" charset="0"/>
              </a:rPr>
              <a:t>wines</a:t>
            </a:r>
          </a:p>
        </p:txBody>
      </p:sp>
      <p:sp>
        <p:nvSpPr>
          <p:cNvPr id="30" name="TextBox 29">
            <a:extLst>
              <a:ext uri="{FF2B5EF4-FFF2-40B4-BE49-F238E27FC236}">
                <a16:creationId xmlns:a16="http://schemas.microsoft.com/office/drawing/2014/main" id="{D2BD0C5F-28B1-4FE1-B70D-CB1FB0DC6FE9}"/>
              </a:ext>
            </a:extLst>
          </p:cNvPr>
          <p:cNvSpPr txBox="1"/>
          <p:nvPr/>
        </p:nvSpPr>
        <p:spPr>
          <a:xfrm>
            <a:off x="2034313" y="23782756"/>
            <a:ext cx="11169705" cy="475387"/>
          </a:xfrm>
          <a:prstGeom prst="rect">
            <a:avLst/>
          </a:prstGeom>
          <a:noFill/>
        </p:spPr>
        <p:txBody>
          <a:bodyPr wrap="square">
            <a:spAutoFit/>
          </a:bodyPr>
          <a:lstStyle/>
          <a:p>
            <a:r>
              <a:rPr lang="en-US" sz="2500" b="1" dirty="0">
                <a:latin typeface="Arial" panose="020B0604020202020204" pitchFamily="34" charset="0"/>
                <a:cs typeface="Arial" panose="020B0604020202020204" pitchFamily="34" charset="0"/>
              </a:rPr>
              <a:t>Phenological data of the hybrid </a:t>
            </a:r>
            <a:r>
              <a:rPr lang="en-US" sz="2500" b="1">
                <a:latin typeface="Arial" panose="020B0604020202020204" pitchFamily="34" charset="0"/>
                <a:cs typeface="Arial" panose="020B0604020202020204" pitchFamily="34" charset="0"/>
              </a:rPr>
              <a:t>elite E.H. 31.1.5 </a:t>
            </a:r>
            <a:r>
              <a:rPr lang="en-US" sz="2500" b="1" dirty="0">
                <a:latin typeface="Arial" panose="020B0604020202020204" pitchFamily="34" charset="0"/>
                <a:cs typeface="Arial" panose="020B0604020202020204" pitchFamily="34" charset="0"/>
              </a:rPr>
              <a:t>for the period 2021-2025</a:t>
            </a:r>
          </a:p>
        </p:txBody>
      </p:sp>
      <p:graphicFrame>
        <p:nvGraphicFramePr>
          <p:cNvPr id="31" name="Table 30">
            <a:extLst>
              <a:ext uri="{FF2B5EF4-FFF2-40B4-BE49-F238E27FC236}">
                <a16:creationId xmlns:a16="http://schemas.microsoft.com/office/drawing/2014/main" id="{EAE715C0-09C9-17EC-A8AD-486B4604D7CE}"/>
              </a:ext>
            </a:extLst>
          </p:cNvPr>
          <p:cNvGraphicFramePr>
            <a:graphicFrameLocks noGrp="1"/>
          </p:cNvGraphicFramePr>
          <p:nvPr>
            <p:extLst>
              <p:ext uri="{D42A27DB-BD31-4B8C-83A1-F6EECF244321}">
                <p14:modId xmlns:p14="http://schemas.microsoft.com/office/powerpoint/2010/main" val="2992558838"/>
              </p:ext>
            </p:extLst>
          </p:nvPr>
        </p:nvGraphicFramePr>
        <p:xfrm>
          <a:off x="13774060" y="24293174"/>
          <a:ext cx="13813178" cy="4263038"/>
        </p:xfrm>
        <a:graphic>
          <a:graphicData uri="http://schemas.openxmlformats.org/drawingml/2006/table">
            <a:tbl>
              <a:tblPr firstRow="1" firstCol="1" lastRow="1" lastCol="1" bandRow="1" bandCol="1">
                <a:tableStyleId>{5C22544A-7EE6-4342-B048-85BDC9FD1C3A}</a:tableStyleId>
              </a:tblPr>
              <a:tblGrid>
                <a:gridCol w="2865773">
                  <a:extLst>
                    <a:ext uri="{9D8B030D-6E8A-4147-A177-3AD203B41FA5}">
                      <a16:colId xmlns:a16="http://schemas.microsoft.com/office/drawing/2014/main" val="4243086968"/>
                    </a:ext>
                  </a:extLst>
                </a:gridCol>
                <a:gridCol w="1354729">
                  <a:extLst>
                    <a:ext uri="{9D8B030D-6E8A-4147-A177-3AD203B41FA5}">
                      <a16:colId xmlns:a16="http://schemas.microsoft.com/office/drawing/2014/main" val="2723241820"/>
                    </a:ext>
                  </a:extLst>
                </a:gridCol>
                <a:gridCol w="1354729">
                  <a:extLst>
                    <a:ext uri="{9D8B030D-6E8A-4147-A177-3AD203B41FA5}">
                      <a16:colId xmlns:a16="http://schemas.microsoft.com/office/drawing/2014/main" val="192201294"/>
                    </a:ext>
                  </a:extLst>
                </a:gridCol>
                <a:gridCol w="1354729">
                  <a:extLst>
                    <a:ext uri="{9D8B030D-6E8A-4147-A177-3AD203B41FA5}">
                      <a16:colId xmlns:a16="http://schemas.microsoft.com/office/drawing/2014/main" val="3048792095"/>
                    </a:ext>
                  </a:extLst>
                </a:gridCol>
                <a:gridCol w="1354729">
                  <a:extLst>
                    <a:ext uri="{9D8B030D-6E8A-4147-A177-3AD203B41FA5}">
                      <a16:colId xmlns:a16="http://schemas.microsoft.com/office/drawing/2014/main" val="1027995246"/>
                    </a:ext>
                  </a:extLst>
                </a:gridCol>
                <a:gridCol w="1313173">
                  <a:extLst>
                    <a:ext uri="{9D8B030D-6E8A-4147-A177-3AD203B41FA5}">
                      <a16:colId xmlns:a16="http://schemas.microsoft.com/office/drawing/2014/main" val="3497339323"/>
                    </a:ext>
                  </a:extLst>
                </a:gridCol>
                <a:gridCol w="2241299">
                  <a:extLst>
                    <a:ext uri="{9D8B030D-6E8A-4147-A177-3AD203B41FA5}">
                      <a16:colId xmlns:a16="http://schemas.microsoft.com/office/drawing/2014/main" val="3122787773"/>
                    </a:ext>
                  </a:extLst>
                </a:gridCol>
                <a:gridCol w="1974017">
                  <a:extLst>
                    <a:ext uri="{9D8B030D-6E8A-4147-A177-3AD203B41FA5}">
                      <a16:colId xmlns:a16="http://schemas.microsoft.com/office/drawing/2014/main" val="2946479651"/>
                    </a:ext>
                  </a:extLst>
                </a:gridCol>
              </a:tblGrid>
              <a:tr h="327926">
                <a:tc rowSpan="2">
                  <a:txBody>
                    <a:bodyPr/>
                    <a:lstStyle/>
                    <a:p>
                      <a:pPr marR="39370" algn="ctr">
                        <a:buNone/>
                      </a:pPr>
                      <a:r>
                        <a:rPr lang="en-US" sz="2100" b="1" dirty="0">
                          <a:solidFill>
                            <a:schemeClr val="tx1"/>
                          </a:solidFill>
                          <a:effectLst/>
                          <a:latin typeface="Arial" panose="020B0604020202020204" pitchFamily="34" charset="0"/>
                          <a:cs typeface="Arial" panose="020B0604020202020204" pitchFamily="34" charset="0"/>
                        </a:rPr>
                        <a:t>Features</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6">
                  <a:txBody>
                    <a:bodyPr/>
                    <a:lstStyle/>
                    <a:p>
                      <a:pPr marR="39370" algn="ctr">
                        <a:buNone/>
                      </a:pPr>
                      <a:r>
                        <a:rPr lang="en-US" sz="2100" b="1" dirty="0">
                          <a:solidFill>
                            <a:schemeClr val="tx1"/>
                          </a:solidFill>
                          <a:effectLst/>
                          <a:latin typeface="Arial" panose="020B0604020202020204" pitchFamily="34" charset="0"/>
                          <a:cs typeface="Arial" panose="020B0604020202020204" pitchFamily="34" charset="0"/>
                        </a:rPr>
                        <a:t>Year</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rowSpan="2">
                  <a:txBody>
                    <a:bodyPr/>
                    <a:lstStyle/>
                    <a:p>
                      <a:pPr marR="39370" algn="ctr">
                        <a:buNone/>
                      </a:pPr>
                      <a:r>
                        <a:rPr lang="en-US" sz="2100" b="1" dirty="0">
                          <a:solidFill>
                            <a:schemeClr val="tx1"/>
                          </a:solidFill>
                          <a:effectLst/>
                          <a:latin typeface="Arial" panose="020B0604020202020204" pitchFamily="34" charset="0"/>
                          <a:cs typeface="Arial" panose="020B0604020202020204" pitchFamily="34" charset="0"/>
                        </a:rPr>
                        <a:t>Muscat </a:t>
                      </a:r>
                      <a:r>
                        <a:rPr lang="en-US" sz="2100" b="1" dirty="0" err="1">
                          <a:solidFill>
                            <a:schemeClr val="tx1"/>
                          </a:solidFill>
                          <a:effectLst/>
                          <a:latin typeface="Arial" panose="020B0604020202020204" pitchFamily="34" charset="0"/>
                          <a:cs typeface="Arial" panose="020B0604020202020204" pitchFamily="34" charset="0"/>
                        </a:rPr>
                        <a:t>Ottonel</a:t>
                      </a:r>
                      <a:endParaRPr lang="en-US" sz="2100" b="1" dirty="0">
                        <a:solidFill>
                          <a:schemeClr val="tx1"/>
                        </a:solidFill>
                        <a:effectLst/>
                        <a:latin typeface="Arial" panose="020B0604020202020204" pitchFamily="34" charset="0"/>
                        <a:cs typeface="Arial" panose="020B0604020202020204" pitchFamily="34" charset="0"/>
                      </a:endParaRPr>
                    </a:p>
                    <a:p>
                      <a:pPr marR="39370" algn="ctr">
                        <a:buNone/>
                      </a:pPr>
                      <a:r>
                        <a:rPr lang="en-US" sz="2100" b="1" dirty="0">
                          <a:solidFill>
                            <a:schemeClr val="tx1"/>
                          </a:solidFill>
                          <a:effectLst/>
                          <a:latin typeface="Arial" panose="020B0604020202020204" pitchFamily="34" charset="0"/>
                          <a:cs typeface="Arial" panose="020B0604020202020204" pitchFamily="34" charset="0"/>
                        </a:rPr>
                        <a:t>(control)</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61479024"/>
                  </a:ext>
                </a:extLst>
              </a:tr>
              <a:tr h="655852">
                <a:tc vMerge="1">
                  <a:txBody>
                    <a:bodyPr/>
                    <a:lstStyle/>
                    <a:p>
                      <a:endParaRPr lang="en-US"/>
                    </a:p>
                  </a:txBody>
                  <a:tcPr/>
                </a:tc>
                <a:tc>
                  <a:txBody>
                    <a:bodyPr/>
                    <a:lstStyle/>
                    <a:p>
                      <a:pPr marR="39370" algn="ctr">
                        <a:buNone/>
                      </a:pPr>
                      <a:r>
                        <a:rPr lang="en-US" sz="2100" b="1" dirty="0">
                          <a:solidFill>
                            <a:schemeClr val="tx1"/>
                          </a:solidFill>
                          <a:effectLst/>
                          <a:latin typeface="Arial" panose="020B0604020202020204" pitchFamily="34" charset="0"/>
                          <a:cs typeface="Arial" panose="020B0604020202020204" pitchFamily="34" charset="0"/>
                        </a:rPr>
                        <a:t>2021</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39370" algn="ctr">
                        <a:buNone/>
                      </a:pPr>
                      <a:r>
                        <a:rPr lang="en-US" sz="2100" b="1" dirty="0">
                          <a:solidFill>
                            <a:schemeClr val="tx1"/>
                          </a:solidFill>
                          <a:effectLst/>
                          <a:latin typeface="Arial" panose="020B0604020202020204" pitchFamily="34" charset="0"/>
                          <a:cs typeface="Arial" panose="020B0604020202020204" pitchFamily="34" charset="0"/>
                        </a:rPr>
                        <a:t>2022</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39370" algn="ctr">
                        <a:buNone/>
                      </a:pPr>
                      <a:r>
                        <a:rPr lang="en-US" sz="2100" b="1" dirty="0">
                          <a:solidFill>
                            <a:schemeClr val="tx1"/>
                          </a:solidFill>
                          <a:effectLst/>
                          <a:latin typeface="Arial" panose="020B0604020202020204" pitchFamily="34" charset="0"/>
                          <a:cs typeface="Arial" panose="020B0604020202020204" pitchFamily="34" charset="0"/>
                        </a:rPr>
                        <a:t>2023</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39370" algn="ctr">
                        <a:buNone/>
                      </a:pPr>
                      <a:r>
                        <a:rPr lang="en-US" sz="2100" b="1" dirty="0">
                          <a:solidFill>
                            <a:schemeClr val="tx1"/>
                          </a:solidFill>
                          <a:effectLst/>
                          <a:latin typeface="Arial" panose="020B0604020202020204" pitchFamily="34" charset="0"/>
                          <a:cs typeface="Arial" panose="020B0604020202020204" pitchFamily="34" charset="0"/>
                        </a:rPr>
                        <a:t>2024</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39370" algn="ctr">
                        <a:buNone/>
                      </a:pPr>
                      <a:r>
                        <a:rPr lang="en-US" sz="2100" b="1" dirty="0">
                          <a:solidFill>
                            <a:schemeClr val="tx1"/>
                          </a:solidFill>
                          <a:effectLst/>
                          <a:latin typeface="Arial" panose="020B0604020202020204" pitchFamily="34" charset="0"/>
                          <a:cs typeface="Arial" panose="020B0604020202020204" pitchFamily="34" charset="0"/>
                        </a:rPr>
                        <a:t>2025</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39370" algn="ctr">
                        <a:buNone/>
                      </a:pPr>
                      <a:r>
                        <a:rPr lang="en-US" sz="2100" b="1" dirty="0">
                          <a:solidFill>
                            <a:schemeClr val="tx1"/>
                          </a:solidFill>
                          <a:effectLst/>
                          <a:latin typeface="Arial" panose="020B0604020202020204" pitchFamily="34" charset="0"/>
                          <a:cs typeface="Arial" panose="020B0604020202020204" pitchFamily="34" charset="0"/>
                        </a:rPr>
                        <a:t>Average</a:t>
                      </a:r>
                    </a:p>
                    <a:p>
                      <a:pPr algn="ctr">
                        <a:buNone/>
                      </a:pPr>
                      <a:r>
                        <a:rPr lang="en-US" sz="2100" b="1" dirty="0">
                          <a:solidFill>
                            <a:schemeClr val="tx1"/>
                          </a:solidFill>
                          <a:effectLst/>
                          <a:latin typeface="Arial" panose="020B0604020202020204" pitchFamily="34" charset="0"/>
                          <a:cs typeface="Arial" panose="020B0604020202020204" pitchFamily="34" charset="0"/>
                        </a:rPr>
                        <a:t>(2021-2025)</a:t>
                      </a:r>
                      <a:endParaRPr lang="en-US" sz="2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pPr algn="ctr">
                        <a:buNone/>
                      </a:pPr>
                      <a:endParaRPr lang="en-US" sz="2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68032128"/>
                  </a:ext>
                </a:extLst>
              </a:tr>
              <a:tr h="327926">
                <a:tc gridSpan="8">
                  <a:txBody>
                    <a:bodyPr/>
                    <a:lstStyle/>
                    <a:p>
                      <a:pPr marR="39370" algn="just">
                        <a:buNone/>
                      </a:pPr>
                      <a:r>
                        <a:rPr lang="en-US" sz="2100" dirty="0">
                          <a:solidFill>
                            <a:schemeClr val="tx1"/>
                          </a:solidFill>
                          <a:effectLst/>
                          <a:latin typeface="Arial" panose="020B0604020202020204" pitchFamily="34" charset="0"/>
                          <a:cs typeface="Arial" panose="020B0604020202020204" pitchFamily="34" charset="0"/>
                        </a:rPr>
                        <a:t>Degree of resistance (according to OIV):</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413819090"/>
                  </a:ext>
                </a:extLst>
              </a:tr>
              <a:tr h="327926">
                <a:tc>
                  <a:txBody>
                    <a:bodyPr/>
                    <a:lstStyle/>
                    <a:p>
                      <a:pPr algn="just">
                        <a:buNone/>
                      </a:pPr>
                      <a:r>
                        <a:rPr lang="en-US" sz="2100" dirty="0">
                          <a:solidFill>
                            <a:schemeClr val="tx1"/>
                          </a:solidFill>
                          <a:effectLst/>
                          <a:latin typeface="Arial" panose="020B0604020202020204" pitchFamily="34" charset="0"/>
                          <a:cs typeface="Arial" panose="020B0604020202020204" pitchFamily="34" charset="0"/>
                        </a:rPr>
                        <a:t>  </a:t>
                      </a:r>
                      <a:r>
                        <a:rPr lang="en-US" sz="2100" i="1" dirty="0" err="1">
                          <a:solidFill>
                            <a:schemeClr val="tx1"/>
                          </a:solidFill>
                          <a:effectLst/>
                          <a:latin typeface="Arial" panose="020B0604020202020204" pitchFamily="34" charset="0"/>
                          <a:cs typeface="Arial" panose="020B0604020202020204" pitchFamily="34" charset="0"/>
                        </a:rPr>
                        <a:t>Plasmopara</a:t>
                      </a:r>
                      <a:r>
                        <a:rPr lang="en-US" sz="2100" dirty="0">
                          <a:solidFill>
                            <a:schemeClr val="tx1"/>
                          </a:solidFill>
                          <a:effectLst/>
                          <a:latin typeface="Arial" panose="020B0604020202020204" pitchFamily="34" charset="0"/>
                          <a:cs typeface="Arial" panose="020B0604020202020204" pitchFamily="34" charset="0"/>
                        </a:rPr>
                        <a:t> (leaf)</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b="0" dirty="0">
                          <a:solidFill>
                            <a:schemeClr val="tx1"/>
                          </a:solidFill>
                          <a:effectLst/>
                          <a:latin typeface="Arial" panose="020B0604020202020204" pitchFamily="34" charset="0"/>
                          <a:cs typeface="Arial" panose="020B0604020202020204" pitchFamily="34" charset="0"/>
                        </a:rPr>
                        <a:t>9</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75936419"/>
                  </a:ext>
                </a:extLst>
              </a:tr>
              <a:tr h="327926">
                <a:tc>
                  <a:txBody>
                    <a:bodyPr/>
                    <a:lstStyle/>
                    <a:p>
                      <a:pPr marR="39370" algn="just">
                        <a:buNone/>
                      </a:pPr>
                      <a:r>
                        <a:rPr lang="en-US" sz="2100" dirty="0">
                          <a:solidFill>
                            <a:schemeClr val="tx1"/>
                          </a:solidFill>
                          <a:effectLst/>
                          <a:latin typeface="Arial" panose="020B0604020202020204" pitchFamily="34" charset="0"/>
                          <a:cs typeface="Arial" panose="020B0604020202020204" pitchFamily="34" charset="0"/>
                        </a:rPr>
                        <a:t>  </a:t>
                      </a:r>
                      <a:r>
                        <a:rPr lang="en-US" sz="2100" i="1" dirty="0">
                          <a:solidFill>
                            <a:schemeClr val="tx1"/>
                          </a:solidFill>
                          <a:effectLst/>
                          <a:latin typeface="Arial" panose="020B0604020202020204" pitchFamily="34" charset="0"/>
                          <a:cs typeface="Arial" panose="020B0604020202020204" pitchFamily="34" charset="0"/>
                        </a:rPr>
                        <a:t>Oidium</a:t>
                      </a:r>
                      <a:r>
                        <a:rPr lang="en-US" sz="2100" dirty="0">
                          <a:solidFill>
                            <a:schemeClr val="tx1"/>
                          </a:solidFill>
                          <a:effectLst/>
                          <a:latin typeface="Arial" panose="020B0604020202020204" pitchFamily="34" charset="0"/>
                          <a:cs typeface="Arial" panose="020B0604020202020204" pitchFamily="34" charset="0"/>
                        </a:rPr>
                        <a:t> (leaf)</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39370" algn="ctr">
                        <a:buNone/>
                      </a:pPr>
                      <a:r>
                        <a:rPr lang="en-US" sz="2100" dirty="0">
                          <a:solidFill>
                            <a:schemeClr val="tx1"/>
                          </a:solidFill>
                          <a:effectLst/>
                          <a:latin typeface="Arial" panose="020B0604020202020204" pitchFamily="34" charset="0"/>
                          <a:cs typeface="Arial" panose="020B0604020202020204" pitchFamily="34" charset="0"/>
                        </a:rPr>
                        <a:t>9</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dirty="0">
                          <a:solidFill>
                            <a:schemeClr val="tx1"/>
                          </a:solidFill>
                          <a:effectLst/>
                          <a:latin typeface="Arial" panose="020B0604020202020204" pitchFamily="34" charset="0"/>
                          <a:cs typeface="Arial" panose="020B0604020202020204" pitchFamily="34" charset="0"/>
                        </a:rPr>
                        <a:t>9</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a:solidFill>
                            <a:schemeClr val="tx1"/>
                          </a:solidFill>
                          <a:effectLst/>
                          <a:latin typeface="Arial" panose="020B0604020202020204" pitchFamily="34" charset="0"/>
                          <a:cs typeface="Arial" panose="020B0604020202020204" pitchFamily="34" charset="0"/>
                        </a:rPr>
                        <a:t>9</a:t>
                      </a:r>
                      <a:endParaRPr lang="en-US" sz="2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b="0" dirty="0">
                          <a:solidFill>
                            <a:schemeClr val="tx1"/>
                          </a:solidFill>
                          <a:effectLst/>
                          <a:latin typeface="Arial" panose="020B0604020202020204" pitchFamily="34" charset="0"/>
                          <a:cs typeface="Arial" panose="020B0604020202020204" pitchFamily="34" charset="0"/>
                        </a:rPr>
                        <a:t>9</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29195653"/>
                  </a:ext>
                </a:extLst>
              </a:tr>
              <a:tr h="327926">
                <a:tc>
                  <a:txBody>
                    <a:bodyPr/>
                    <a:lstStyle/>
                    <a:p>
                      <a:pPr marR="39370" algn="just">
                        <a:buNone/>
                      </a:pPr>
                      <a:r>
                        <a:rPr lang="en-US" sz="2100" dirty="0">
                          <a:solidFill>
                            <a:schemeClr val="tx1"/>
                          </a:solidFill>
                          <a:effectLst/>
                          <a:latin typeface="Arial" panose="020B0604020202020204" pitchFamily="34" charset="0"/>
                          <a:cs typeface="Arial" panose="020B0604020202020204" pitchFamily="34" charset="0"/>
                        </a:rPr>
                        <a:t>  </a:t>
                      </a:r>
                      <a:r>
                        <a:rPr lang="en-US" sz="2100" i="1" dirty="0">
                          <a:solidFill>
                            <a:schemeClr val="tx1"/>
                          </a:solidFill>
                          <a:effectLst/>
                          <a:latin typeface="Arial" panose="020B0604020202020204" pitchFamily="34" charset="0"/>
                          <a:cs typeface="Arial" panose="020B0604020202020204" pitchFamily="34" charset="0"/>
                        </a:rPr>
                        <a:t>Botrytis</a:t>
                      </a:r>
                      <a:r>
                        <a:rPr lang="en-US" sz="2100" dirty="0">
                          <a:solidFill>
                            <a:schemeClr val="tx1"/>
                          </a:solidFill>
                          <a:effectLst/>
                          <a:latin typeface="Arial" panose="020B0604020202020204" pitchFamily="34" charset="0"/>
                          <a:cs typeface="Arial" panose="020B0604020202020204" pitchFamily="34" charset="0"/>
                        </a:rPr>
                        <a:t> (leaf)</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39370" algn="ctr">
                        <a:buNone/>
                      </a:pPr>
                      <a:r>
                        <a:rPr lang="en-US" sz="2100" b="0" dirty="0">
                          <a:solidFill>
                            <a:schemeClr val="tx1"/>
                          </a:solidFill>
                          <a:effectLst/>
                          <a:latin typeface="Arial" panose="020B0604020202020204" pitchFamily="34" charset="0"/>
                          <a:cs typeface="Arial" panose="020B0604020202020204" pitchFamily="34" charset="0"/>
                        </a:rPr>
                        <a:t>9</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b="0" dirty="0">
                          <a:solidFill>
                            <a:schemeClr val="tx1"/>
                          </a:solidFill>
                          <a:effectLst/>
                          <a:latin typeface="Arial" panose="020B0604020202020204" pitchFamily="34" charset="0"/>
                          <a:cs typeface="Arial" panose="020B0604020202020204" pitchFamily="34" charset="0"/>
                        </a:rPr>
                        <a:t>9</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b="0" dirty="0">
                          <a:solidFill>
                            <a:schemeClr val="tx1"/>
                          </a:solidFill>
                          <a:effectLst/>
                          <a:latin typeface="Arial" panose="020B0604020202020204" pitchFamily="34" charset="0"/>
                          <a:cs typeface="Arial" panose="020B0604020202020204" pitchFamily="34" charset="0"/>
                        </a:rPr>
                        <a:t>9</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b="0" dirty="0">
                          <a:solidFill>
                            <a:schemeClr val="tx1"/>
                          </a:solidFill>
                          <a:effectLst/>
                          <a:latin typeface="Arial" panose="020B0604020202020204" pitchFamily="34" charset="0"/>
                          <a:cs typeface="Arial" panose="020B0604020202020204" pitchFamily="34" charset="0"/>
                        </a:rPr>
                        <a:t>9</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b="0" dirty="0">
                          <a:solidFill>
                            <a:schemeClr val="tx1"/>
                          </a:solidFill>
                          <a:effectLst/>
                          <a:latin typeface="Arial" panose="020B0604020202020204" pitchFamily="34" charset="0"/>
                          <a:cs typeface="Arial" panose="020B0604020202020204" pitchFamily="34" charset="0"/>
                        </a:rPr>
                        <a:t>9</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b="0" dirty="0">
                          <a:solidFill>
                            <a:schemeClr val="tx1"/>
                          </a:solidFill>
                          <a:effectLst/>
                          <a:latin typeface="Arial" panose="020B0604020202020204" pitchFamily="34" charset="0"/>
                          <a:cs typeface="Arial" panose="020B0604020202020204" pitchFamily="34" charset="0"/>
                        </a:rPr>
                        <a:t>9</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39370" algn="ctr">
                        <a:buNone/>
                      </a:pPr>
                      <a:r>
                        <a:rPr lang="en-US" sz="2100" b="0" dirty="0">
                          <a:solidFill>
                            <a:schemeClr val="tx1"/>
                          </a:solidFill>
                          <a:effectLst/>
                          <a:latin typeface="Arial" panose="020B0604020202020204" pitchFamily="34" charset="0"/>
                          <a:cs typeface="Arial" panose="020B0604020202020204" pitchFamily="34" charset="0"/>
                        </a:rPr>
                        <a:t>8</a:t>
                      </a:r>
                      <a:endParaRPr lang="en-US" sz="2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51650599"/>
                  </a:ext>
                </a:extLst>
              </a:tr>
              <a:tr h="327926">
                <a:tc>
                  <a:txBody>
                    <a:bodyPr/>
                    <a:lstStyle/>
                    <a:p>
                      <a:pPr algn="just">
                        <a:buNone/>
                      </a:pPr>
                      <a:r>
                        <a:rPr lang="en-US" sz="2100" b="1" kern="1200" dirty="0">
                          <a:solidFill>
                            <a:schemeClr val="tx1"/>
                          </a:solidFill>
                          <a:effectLst/>
                          <a:latin typeface="Arial" panose="020B0604020202020204" pitchFamily="34" charset="0"/>
                          <a:ea typeface="+mn-ea"/>
                          <a:cs typeface="Arial" panose="020B0604020202020204" pitchFamily="34" charset="0"/>
                        </a:rPr>
                        <a:t>Grape weight (g)</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210</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153.4</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231</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260</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327</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236.28 ± 63.99</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160 </a:t>
                      </a:r>
                      <a:r>
                        <a:rPr lang="en-US" sz="2100" b="0" kern="1200">
                          <a:solidFill>
                            <a:schemeClr val="tx1"/>
                          </a:solidFill>
                          <a:effectLst/>
                          <a:latin typeface="Arial" panose="020B0604020202020204" pitchFamily="34" charset="0"/>
                          <a:ea typeface="+mn-ea"/>
                          <a:cs typeface="Arial" panose="020B0604020202020204" pitchFamily="34" charset="0"/>
                        </a:rPr>
                        <a:t>± 38.12</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78522656"/>
                  </a:ext>
                </a:extLst>
              </a:tr>
              <a:tr h="327926">
                <a:tc>
                  <a:txBody>
                    <a:bodyPr/>
                    <a:lstStyle/>
                    <a:p>
                      <a:pPr algn="just">
                        <a:buNone/>
                      </a:pPr>
                      <a:r>
                        <a:rPr lang="en-US" sz="2100" b="1" kern="1200" dirty="0">
                          <a:solidFill>
                            <a:schemeClr val="tx1"/>
                          </a:solidFill>
                          <a:effectLst/>
                          <a:latin typeface="Arial" panose="020B0604020202020204" pitchFamily="34" charset="0"/>
                          <a:ea typeface="+mn-ea"/>
                          <a:cs typeface="Arial" panose="020B0604020202020204" pitchFamily="34" charset="0"/>
                        </a:rPr>
                        <a:t>Sugars (g/L)</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222</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238</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234</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227</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206</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225.40 ± 12.48</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dirty="0">
                          <a:solidFill>
                            <a:schemeClr val="tx1"/>
                          </a:solidFill>
                          <a:effectLst/>
                          <a:latin typeface="Arial" panose="020B0604020202020204" pitchFamily="34" charset="0"/>
                          <a:ea typeface="+mn-ea"/>
                          <a:cs typeface="Arial" panose="020B0604020202020204" pitchFamily="34" charset="0"/>
                        </a:rPr>
                        <a:t>210 </a:t>
                      </a:r>
                      <a:r>
                        <a:rPr lang="en-US" sz="2100" b="0" kern="1200">
                          <a:solidFill>
                            <a:schemeClr val="tx1"/>
                          </a:solidFill>
                          <a:effectLst/>
                          <a:latin typeface="Arial" panose="020B0604020202020204" pitchFamily="34" charset="0"/>
                          <a:ea typeface="+mn-ea"/>
                          <a:cs typeface="Arial" panose="020B0604020202020204" pitchFamily="34" charset="0"/>
                        </a:rPr>
                        <a:t>± 8.42</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69229045"/>
                  </a:ext>
                </a:extLst>
              </a:tr>
              <a:tr h="327926">
                <a:tc>
                  <a:txBody>
                    <a:bodyPr/>
                    <a:lstStyle/>
                    <a:p>
                      <a:pPr>
                        <a:buNone/>
                      </a:pPr>
                      <a:r>
                        <a:rPr lang="en-US" sz="2100" b="1" kern="1200" dirty="0">
                          <a:solidFill>
                            <a:schemeClr val="tx1"/>
                          </a:solidFill>
                          <a:effectLst/>
                          <a:latin typeface="Arial" panose="020B0604020202020204" pitchFamily="34" charset="0"/>
                          <a:ea typeface="+mn-ea"/>
                          <a:cs typeface="Arial" panose="020B0604020202020204" pitchFamily="34" charset="0"/>
                        </a:rPr>
                        <a:t>Total acidity (g/L)</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7.16</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6.97</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7.10</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7.35</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8.3</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7.37 ± 0.53</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3.90 ± 0.39</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56350776"/>
                  </a:ext>
                </a:extLst>
              </a:tr>
              <a:tr h="327926">
                <a:tc>
                  <a:txBody>
                    <a:bodyPr/>
                    <a:lstStyle/>
                    <a:p>
                      <a:pPr algn="just">
                        <a:buNone/>
                      </a:pPr>
                      <a:r>
                        <a:rPr lang="en-US" sz="2100" b="1" kern="1200" dirty="0">
                          <a:solidFill>
                            <a:schemeClr val="tx1"/>
                          </a:solidFill>
                          <a:effectLst/>
                          <a:latin typeface="Arial" panose="020B0604020202020204" pitchFamily="34" charset="0"/>
                          <a:ea typeface="+mn-ea"/>
                          <a:cs typeface="Arial" panose="020B0604020202020204" pitchFamily="34" charset="0"/>
                        </a:rPr>
                        <a:t>Sugar/acidity ratio</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31.00</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34.14</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32.95</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30.88</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24.09</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30.61 ± 3.89</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53.84 ± 3.60</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25066873"/>
                  </a:ext>
                </a:extLst>
              </a:tr>
              <a:tr h="327926">
                <a:tc>
                  <a:txBody>
                    <a:bodyPr/>
                    <a:lstStyle/>
                    <a:p>
                      <a:pPr algn="just">
                        <a:buNone/>
                      </a:pPr>
                      <a:r>
                        <a:rPr lang="en-US" sz="2100" b="1" kern="1200" dirty="0">
                          <a:solidFill>
                            <a:schemeClr val="tx1"/>
                          </a:solidFill>
                          <a:effectLst/>
                          <a:latin typeface="Arial" panose="020B0604020202020204" pitchFamily="34" charset="0"/>
                          <a:ea typeface="+mn-ea"/>
                          <a:cs typeface="Arial" panose="020B0604020202020204" pitchFamily="34" charset="0"/>
                        </a:rPr>
                        <a:t>Yield (kg/stock)</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3.4</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3.0</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3.5</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3.5</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4.1</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3.5 ± 0.39</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3.2 ± 0.48</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28933997"/>
                  </a:ext>
                </a:extLst>
              </a:tr>
              <a:tr h="327926">
                <a:tc>
                  <a:txBody>
                    <a:bodyPr/>
                    <a:lstStyle/>
                    <a:p>
                      <a:pPr algn="just">
                        <a:buNone/>
                      </a:pPr>
                      <a:r>
                        <a:rPr lang="en-US" sz="2100" b="1" kern="1200" dirty="0">
                          <a:solidFill>
                            <a:schemeClr val="tx1"/>
                          </a:solidFill>
                          <a:effectLst/>
                          <a:latin typeface="Arial" panose="020B0604020202020204" pitchFamily="34" charset="0"/>
                          <a:ea typeface="+mn-ea"/>
                          <a:cs typeface="Arial" panose="020B0604020202020204" pitchFamily="34" charset="0"/>
                        </a:rPr>
                        <a:t>Yield (t/ha)</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12.8</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11.3</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13.2</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13.2</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15.5</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13.2 ± 1.50</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buNone/>
                      </a:pPr>
                      <a:r>
                        <a:rPr lang="en-US" sz="2100" b="0" kern="1200">
                          <a:solidFill>
                            <a:schemeClr val="tx1"/>
                          </a:solidFill>
                          <a:effectLst/>
                          <a:latin typeface="Arial" panose="020B0604020202020204" pitchFamily="34" charset="0"/>
                          <a:ea typeface="+mn-ea"/>
                          <a:cs typeface="Arial" panose="020B0604020202020204" pitchFamily="34" charset="0"/>
                        </a:rPr>
                        <a:t>12.11 ± 0.94</a:t>
                      </a:r>
                      <a:endParaRPr lang="en-US" sz="2100" b="0" kern="1200" dirty="0">
                        <a:solidFill>
                          <a:schemeClr val="tx1"/>
                        </a:solidFill>
                        <a:effectLst/>
                        <a:latin typeface="Arial" panose="020B0604020202020204" pitchFamily="34" charset="0"/>
                        <a:ea typeface="+mn-ea"/>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7322675"/>
                  </a:ext>
                </a:extLst>
              </a:tr>
            </a:tbl>
          </a:graphicData>
        </a:graphic>
      </p:graphicFrame>
      <p:sp>
        <p:nvSpPr>
          <p:cNvPr id="33" name="TextBox 32">
            <a:extLst>
              <a:ext uri="{FF2B5EF4-FFF2-40B4-BE49-F238E27FC236}">
                <a16:creationId xmlns:a16="http://schemas.microsoft.com/office/drawing/2014/main" id="{E9363838-E197-6976-5DB0-F4A3D4EBEF29}"/>
              </a:ext>
            </a:extLst>
          </p:cNvPr>
          <p:cNvSpPr txBox="1"/>
          <p:nvPr/>
        </p:nvSpPr>
        <p:spPr>
          <a:xfrm>
            <a:off x="13914516" y="23782756"/>
            <a:ext cx="13614827" cy="475387"/>
          </a:xfrm>
          <a:prstGeom prst="rect">
            <a:avLst/>
          </a:prstGeom>
          <a:noFill/>
        </p:spPr>
        <p:txBody>
          <a:bodyPr wrap="square">
            <a:spAutoFit/>
          </a:bodyPr>
          <a:lstStyle/>
          <a:p>
            <a:r>
              <a:rPr lang="en-US" sz="2500" b="1" dirty="0">
                <a:latin typeface="Arial" panose="020B0604020202020204" pitchFamily="34" charset="0"/>
                <a:cs typeface="Arial" panose="020B0604020202020204" pitchFamily="34" charset="0"/>
              </a:rPr>
              <a:t>The main </a:t>
            </a:r>
            <a:r>
              <a:rPr lang="en-US" sz="2500" b="1" dirty="0" err="1">
                <a:latin typeface="Arial" panose="020B0604020202020204" pitchFamily="34" charset="0"/>
                <a:cs typeface="Arial" panose="020B0604020202020204" pitchFamily="34" charset="0"/>
              </a:rPr>
              <a:t>agrobiological</a:t>
            </a:r>
            <a:r>
              <a:rPr lang="en-US" sz="2500" b="1" dirty="0">
                <a:latin typeface="Arial" panose="020B0604020202020204" pitchFamily="34" charset="0"/>
                <a:cs typeface="Arial" panose="020B0604020202020204" pitchFamily="34" charset="0"/>
              </a:rPr>
              <a:t> and technological characteristics of the hybrid </a:t>
            </a:r>
            <a:r>
              <a:rPr lang="en-US" sz="2500" b="1">
                <a:latin typeface="Arial" panose="020B0604020202020204" pitchFamily="34" charset="0"/>
                <a:cs typeface="Arial" panose="020B0604020202020204" pitchFamily="34" charset="0"/>
              </a:rPr>
              <a:t>elite E.H. 31.1.5</a:t>
            </a:r>
            <a:endParaRPr lang="en-US" sz="2500" b="1" dirty="0">
              <a:latin typeface="Arial" panose="020B0604020202020204" pitchFamily="34" charset="0"/>
              <a:cs typeface="Arial" panose="020B0604020202020204" pitchFamily="34" charset="0"/>
            </a:endParaRPr>
          </a:p>
        </p:txBody>
      </p:sp>
      <p:graphicFrame>
        <p:nvGraphicFramePr>
          <p:cNvPr id="35" name="Table 34">
            <a:extLst>
              <a:ext uri="{FF2B5EF4-FFF2-40B4-BE49-F238E27FC236}">
                <a16:creationId xmlns:a16="http://schemas.microsoft.com/office/drawing/2014/main" id="{254ACDFD-7DC7-E46E-4C7F-7444AD3E2EB0}"/>
              </a:ext>
            </a:extLst>
          </p:cNvPr>
          <p:cNvGraphicFramePr>
            <a:graphicFrameLocks noGrp="1"/>
          </p:cNvGraphicFramePr>
          <p:nvPr>
            <p:extLst>
              <p:ext uri="{D42A27DB-BD31-4B8C-83A1-F6EECF244321}">
                <p14:modId xmlns:p14="http://schemas.microsoft.com/office/powerpoint/2010/main" val="214918031"/>
              </p:ext>
            </p:extLst>
          </p:nvPr>
        </p:nvGraphicFramePr>
        <p:xfrm>
          <a:off x="8308757" y="29182958"/>
          <a:ext cx="13013795" cy="4343806"/>
        </p:xfrm>
        <a:graphic>
          <a:graphicData uri="http://schemas.openxmlformats.org/drawingml/2006/table">
            <a:tbl>
              <a:tblPr firstRow="1" firstCol="1" bandRow="1">
                <a:tableStyleId>{5C22544A-7EE6-4342-B048-85BDC9FD1C3A}</a:tableStyleId>
              </a:tblPr>
              <a:tblGrid>
                <a:gridCol w="2244876">
                  <a:extLst>
                    <a:ext uri="{9D8B030D-6E8A-4147-A177-3AD203B41FA5}">
                      <a16:colId xmlns:a16="http://schemas.microsoft.com/office/drawing/2014/main" val="2559878999"/>
                    </a:ext>
                  </a:extLst>
                </a:gridCol>
                <a:gridCol w="1415760">
                  <a:extLst>
                    <a:ext uri="{9D8B030D-6E8A-4147-A177-3AD203B41FA5}">
                      <a16:colId xmlns:a16="http://schemas.microsoft.com/office/drawing/2014/main" val="4012360199"/>
                    </a:ext>
                  </a:extLst>
                </a:gridCol>
                <a:gridCol w="1333687">
                  <a:extLst>
                    <a:ext uri="{9D8B030D-6E8A-4147-A177-3AD203B41FA5}">
                      <a16:colId xmlns:a16="http://schemas.microsoft.com/office/drawing/2014/main" val="248883832"/>
                    </a:ext>
                  </a:extLst>
                </a:gridCol>
                <a:gridCol w="1682496">
                  <a:extLst>
                    <a:ext uri="{9D8B030D-6E8A-4147-A177-3AD203B41FA5}">
                      <a16:colId xmlns:a16="http://schemas.microsoft.com/office/drawing/2014/main" val="2054424998"/>
                    </a:ext>
                  </a:extLst>
                </a:gridCol>
                <a:gridCol w="1744052">
                  <a:extLst>
                    <a:ext uri="{9D8B030D-6E8A-4147-A177-3AD203B41FA5}">
                      <a16:colId xmlns:a16="http://schemas.microsoft.com/office/drawing/2014/main" val="19325489"/>
                    </a:ext>
                  </a:extLst>
                </a:gridCol>
                <a:gridCol w="902804">
                  <a:extLst>
                    <a:ext uri="{9D8B030D-6E8A-4147-A177-3AD203B41FA5}">
                      <a16:colId xmlns:a16="http://schemas.microsoft.com/office/drawing/2014/main" val="1718271442"/>
                    </a:ext>
                  </a:extLst>
                </a:gridCol>
                <a:gridCol w="1661978">
                  <a:extLst>
                    <a:ext uri="{9D8B030D-6E8A-4147-A177-3AD203B41FA5}">
                      <a16:colId xmlns:a16="http://schemas.microsoft.com/office/drawing/2014/main" val="3850795511"/>
                    </a:ext>
                  </a:extLst>
                </a:gridCol>
                <a:gridCol w="2028142">
                  <a:extLst>
                    <a:ext uri="{9D8B030D-6E8A-4147-A177-3AD203B41FA5}">
                      <a16:colId xmlns:a16="http://schemas.microsoft.com/office/drawing/2014/main" val="4083381189"/>
                    </a:ext>
                  </a:extLst>
                </a:gridCol>
              </a:tblGrid>
              <a:tr h="923486">
                <a:tc>
                  <a:txBody>
                    <a:bodyPr/>
                    <a:lstStyle/>
                    <a:p>
                      <a:pPr algn="ctr">
                        <a:lnSpc>
                          <a:spcPct val="90000"/>
                        </a:lnSpc>
                        <a:buNone/>
                      </a:pPr>
                      <a:r>
                        <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Year</a:t>
                      </a: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lnSpc>
                          <a:spcPct val="90000"/>
                        </a:lnSpc>
                        <a:buNone/>
                      </a:pPr>
                      <a:r>
                        <a:rPr lang="en-US" sz="2100" dirty="0">
                          <a:solidFill>
                            <a:schemeClr val="tx1"/>
                          </a:solidFill>
                          <a:effectLst/>
                          <a:latin typeface="Arial" panose="020B0604020202020204" pitchFamily="34" charset="0"/>
                          <a:cs typeface="Arial" panose="020B0604020202020204" pitchFamily="34" charset="0"/>
                        </a:rPr>
                        <a:t>Alcohol</a:t>
                      </a:r>
                    </a:p>
                    <a:p>
                      <a:pPr algn="ctr">
                        <a:lnSpc>
                          <a:spcPct val="90000"/>
                        </a:lnSpc>
                        <a:buNone/>
                      </a:pPr>
                      <a:r>
                        <a:rPr lang="en-US" sz="2100">
                          <a:solidFill>
                            <a:schemeClr val="tx1"/>
                          </a:solidFill>
                          <a:effectLst/>
                          <a:latin typeface="Arial" panose="020B0604020202020204" pitchFamily="34" charset="0"/>
                          <a:cs typeface="Arial" panose="020B0604020202020204" pitchFamily="34" charset="0"/>
                        </a:rPr>
                        <a:t>(% vol.) </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lnSpc>
                          <a:spcPct val="90000"/>
                        </a:lnSpc>
                        <a:buNone/>
                      </a:pPr>
                      <a:r>
                        <a:rPr lang="en-US" sz="2100" dirty="0">
                          <a:solidFill>
                            <a:schemeClr val="tx1"/>
                          </a:solidFill>
                          <a:effectLst/>
                          <a:latin typeface="Arial" panose="020B0604020202020204" pitchFamily="34" charset="0"/>
                          <a:cs typeface="Arial" panose="020B0604020202020204" pitchFamily="34" charset="0"/>
                        </a:rPr>
                        <a:t>Relative density </a:t>
                      </a:r>
                    </a:p>
                    <a:p>
                      <a:pPr algn="ctr">
                        <a:lnSpc>
                          <a:spcPct val="90000"/>
                        </a:lnSpc>
                        <a:buNone/>
                      </a:pPr>
                      <a:r>
                        <a:rPr lang="en-US" sz="2100" dirty="0">
                          <a:solidFill>
                            <a:schemeClr val="tx1"/>
                          </a:solidFill>
                          <a:effectLst/>
                          <a:latin typeface="Arial" panose="020B0604020202020204" pitchFamily="34" charset="0"/>
                          <a:cs typeface="Arial" panose="020B0604020202020204" pitchFamily="34" charset="0"/>
                        </a:rPr>
                        <a:t>(ρ</a:t>
                      </a:r>
                      <a:r>
                        <a:rPr lang="en-US" sz="2100" baseline="30000" dirty="0">
                          <a:solidFill>
                            <a:schemeClr val="tx1"/>
                          </a:solidFill>
                          <a:effectLst/>
                          <a:latin typeface="Arial" panose="020B0604020202020204" pitchFamily="34" charset="0"/>
                          <a:cs typeface="Arial" panose="020B0604020202020204" pitchFamily="34" charset="0"/>
                        </a:rPr>
                        <a:t>20</a:t>
                      </a:r>
                      <a:r>
                        <a:rPr lang="en-US" sz="2100" dirty="0">
                          <a:solidFill>
                            <a:schemeClr val="tx1"/>
                          </a:solidFill>
                          <a:effectLst/>
                          <a:latin typeface="Arial" panose="020B0604020202020204" pitchFamily="34" charset="0"/>
                          <a:cs typeface="Arial" panose="020B0604020202020204" pitchFamily="34" charset="0"/>
                        </a:rPr>
                        <a:t>)</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lnSpc>
                          <a:spcPct val="90000"/>
                        </a:lnSpc>
                        <a:buNone/>
                      </a:pPr>
                      <a:r>
                        <a:rPr lang="en-US" sz="2100" dirty="0">
                          <a:solidFill>
                            <a:schemeClr val="tx1"/>
                          </a:solidFill>
                          <a:effectLst/>
                          <a:latin typeface="Arial" panose="020B0604020202020204" pitchFamily="34" charset="0"/>
                          <a:cs typeface="Arial" panose="020B0604020202020204" pitchFamily="34" charset="0"/>
                        </a:rPr>
                        <a:t>Total acidity (g/L tartaric acid)</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lnSpc>
                          <a:spcPct val="90000"/>
                        </a:lnSpc>
                        <a:buNone/>
                      </a:pPr>
                      <a:r>
                        <a:rPr lang="en-US" sz="2100" dirty="0">
                          <a:solidFill>
                            <a:schemeClr val="tx1"/>
                          </a:solidFill>
                          <a:effectLst/>
                          <a:latin typeface="Arial" panose="020B0604020202020204" pitchFamily="34" charset="0"/>
                          <a:cs typeface="Arial" panose="020B0604020202020204" pitchFamily="34" charset="0"/>
                        </a:rPr>
                        <a:t>Volatile acidity (g/L acetic acid)</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lnSpc>
                          <a:spcPct val="90000"/>
                        </a:lnSpc>
                        <a:buNone/>
                      </a:pPr>
                      <a:r>
                        <a:rPr lang="en-US" sz="2100" dirty="0">
                          <a:solidFill>
                            <a:schemeClr val="tx1"/>
                          </a:solidFill>
                          <a:effectLst/>
                          <a:latin typeface="Arial" panose="020B0604020202020204" pitchFamily="34" charset="0"/>
                          <a:cs typeface="Arial" panose="020B0604020202020204" pitchFamily="34" charset="0"/>
                        </a:rPr>
                        <a:t>pH</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lnSpc>
                          <a:spcPct val="90000"/>
                        </a:lnSpc>
                        <a:buNone/>
                      </a:pPr>
                      <a:r>
                        <a:rPr lang="en-US" sz="2100" dirty="0">
                          <a:solidFill>
                            <a:schemeClr val="tx1"/>
                          </a:solidFill>
                          <a:effectLst/>
                          <a:latin typeface="Arial" panose="020B0604020202020204" pitchFamily="34" charset="0"/>
                          <a:cs typeface="Arial" panose="020B0604020202020204" pitchFamily="34" charset="0"/>
                        </a:rPr>
                        <a:t>Reducing sugars </a:t>
                      </a:r>
                    </a:p>
                    <a:p>
                      <a:pPr algn="ctr">
                        <a:lnSpc>
                          <a:spcPct val="90000"/>
                        </a:lnSpc>
                        <a:buNone/>
                      </a:pPr>
                      <a:r>
                        <a:rPr lang="en-US" sz="2100" dirty="0">
                          <a:solidFill>
                            <a:schemeClr val="tx1"/>
                          </a:solidFill>
                          <a:effectLst/>
                          <a:latin typeface="Arial" panose="020B0604020202020204" pitchFamily="34" charset="0"/>
                          <a:cs typeface="Arial" panose="020B0604020202020204" pitchFamily="34" charset="0"/>
                        </a:rPr>
                        <a:t>(g/L)</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lnSpc>
                          <a:spcPct val="90000"/>
                        </a:lnSpc>
                        <a:buNone/>
                      </a:pPr>
                      <a:r>
                        <a:rPr lang="en-US" sz="2100" dirty="0">
                          <a:solidFill>
                            <a:schemeClr val="tx1"/>
                          </a:solidFill>
                          <a:effectLst/>
                          <a:latin typeface="Arial" panose="020B0604020202020204" pitchFamily="34" charset="0"/>
                          <a:cs typeface="Arial" panose="020B0604020202020204" pitchFamily="34" charset="0"/>
                        </a:rPr>
                        <a:t>Non-reducing extract </a:t>
                      </a:r>
                    </a:p>
                    <a:p>
                      <a:pPr algn="ctr">
                        <a:lnSpc>
                          <a:spcPct val="90000"/>
                        </a:lnSpc>
                        <a:buNone/>
                      </a:pPr>
                      <a:r>
                        <a:rPr lang="en-US" sz="2100" dirty="0">
                          <a:solidFill>
                            <a:schemeClr val="tx1"/>
                          </a:solidFill>
                          <a:effectLst/>
                          <a:latin typeface="Arial" panose="020B0604020202020204" pitchFamily="34" charset="0"/>
                          <a:cs typeface="Arial" panose="020B0604020202020204" pitchFamily="34" charset="0"/>
                        </a:rPr>
                        <a:t>(g/L)</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extLst>
                  <a:ext uri="{0D108BD9-81ED-4DB2-BD59-A6C34878D82A}">
                    <a16:rowId xmlns:a16="http://schemas.microsoft.com/office/drawing/2014/main" val="1542976807"/>
                  </a:ext>
                </a:extLst>
              </a:tr>
              <a:tr h="342032">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2021</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12.95</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0.9920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6.00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0.34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3.24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1.24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21.96</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5659896"/>
                  </a:ext>
                </a:extLst>
              </a:tr>
              <a:tr h="342032">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2022</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13.25</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0.9937</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6.37</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0.41</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3.19</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6.80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21.60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0818088"/>
                  </a:ext>
                </a:extLst>
              </a:tr>
              <a:tr h="342032">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2023</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13.20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0.9932</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6.18</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0.36</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3.21</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5.84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21.26</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9227196"/>
                  </a:ext>
                </a:extLst>
              </a:tr>
              <a:tr h="342032">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2024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12.90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0.9917</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6.97</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0.32</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3.17</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0.86</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21.34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701569"/>
                  </a:ext>
                </a:extLst>
              </a:tr>
              <a:tr h="342032">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2025</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12.10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0.9924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7.12</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0.37</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3.10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0.64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21.02</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1508168"/>
                  </a:ext>
                </a:extLst>
              </a:tr>
              <a:tr h="684064">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Average values</a:t>
                      </a:r>
                    </a:p>
                    <a:p>
                      <a:pPr algn="ctr">
                        <a:buNone/>
                      </a:pPr>
                      <a:r>
                        <a:rPr lang="en-US" sz="2100" dirty="0">
                          <a:solidFill>
                            <a:schemeClr val="tx1"/>
                          </a:solidFill>
                          <a:effectLst/>
                          <a:latin typeface="Arial" panose="020B0604020202020204" pitchFamily="34" charset="0"/>
                          <a:cs typeface="Arial" panose="020B0604020202020204" pitchFamily="34" charset="0"/>
                        </a:rPr>
                        <a:t>(2021-2025)</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buNone/>
                      </a:pPr>
                      <a:r>
                        <a:rPr lang="en-US" sz="2100" kern="100">
                          <a:solidFill>
                            <a:schemeClr val="tx1"/>
                          </a:solidFill>
                          <a:effectLst/>
                          <a:latin typeface="Arial" panose="020B0604020202020204" pitchFamily="34" charset="0"/>
                          <a:cs typeface="Arial" panose="020B0604020202020204" pitchFamily="34" charset="0"/>
                        </a:rPr>
                        <a:t>12.88</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kern="100">
                          <a:solidFill>
                            <a:schemeClr val="tx1"/>
                          </a:solidFill>
                          <a:effectLst/>
                          <a:latin typeface="Arial" panose="020B0604020202020204" pitchFamily="34" charset="0"/>
                          <a:cs typeface="Arial" panose="020B0604020202020204" pitchFamily="34" charset="0"/>
                        </a:rPr>
                        <a:t>0.46</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kern="100">
                          <a:solidFill>
                            <a:schemeClr val="tx1"/>
                          </a:solidFill>
                          <a:effectLst/>
                          <a:latin typeface="Arial" panose="020B0604020202020204" pitchFamily="34" charset="0"/>
                          <a:cs typeface="Arial" panose="020B0604020202020204" pitchFamily="34" charset="0"/>
                        </a:rPr>
                        <a:t>0.9926</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kern="100">
                          <a:solidFill>
                            <a:schemeClr val="tx1"/>
                          </a:solidFill>
                          <a:effectLst/>
                          <a:latin typeface="Arial" panose="020B0604020202020204" pitchFamily="34" charset="0"/>
                          <a:cs typeface="Arial" panose="020B0604020202020204" pitchFamily="34" charset="0"/>
                        </a:rPr>
                        <a:t>0.0008</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kern="100">
                          <a:solidFill>
                            <a:schemeClr val="tx1"/>
                          </a:solidFill>
                          <a:effectLst/>
                          <a:latin typeface="Arial" panose="020B0604020202020204" pitchFamily="34" charset="0"/>
                          <a:cs typeface="Arial" panose="020B0604020202020204" pitchFamily="34" charset="0"/>
                        </a:rPr>
                        <a:t>6.53</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kern="100">
                          <a:solidFill>
                            <a:schemeClr val="tx1"/>
                          </a:solidFill>
                          <a:effectLst/>
                          <a:latin typeface="Arial" panose="020B0604020202020204" pitchFamily="34" charset="0"/>
                          <a:cs typeface="Arial" panose="020B0604020202020204" pitchFamily="34" charset="0"/>
                        </a:rPr>
                        <a:t>0.49</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kern="100">
                          <a:solidFill>
                            <a:schemeClr val="tx1"/>
                          </a:solidFill>
                          <a:effectLst/>
                          <a:latin typeface="Arial" panose="020B0604020202020204" pitchFamily="34" charset="0"/>
                          <a:cs typeface="Arial" panose="020B0604020202020204" pitchFamily="34" charset="0"/>
                        </a:rPr>
                        <a:t>0.36</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kern="100">
                          <a:solidFill>
                            <a:schemeClr val="tx1"/>
                          </a:solidFill>
                          <a:effectLst/>
                          <a:latin typeface="Arial" panose="020B0604020202020204" pitchFamily="34" charset="0"/>
                          <a:cs typeface="Arial" panose="020B0604020202020204" pitchFamily="34" charset="0"/>
                        </a:rPr>
                        <a:t>0.03</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kern="100">
                          <a:solidFill>
                            <a:schemeClr val="tx1"/>
                          </a:solidFill>
                          <a:effectLst/>
                          <a:latin typeface="Arial" panose="020B0604020202020204" pitchFamily="34" charset="0"/>
                          <a:cs typeface="Arial" panose="020B0604020202020204" pitchFamily="34" charset="0"/>
                        </a:rPr>
                        <a:t>3.18</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kern="100">
                          <a:solidFill>
                            <a:schemeClr val="tx1"/>
                          </a:solidFill>
                          <a:effectLst/>
                          <a:latin typeface="Arial" panose="020B0604020202020204" pitchFamily="34" charset="0"/>
                          <a:cs typeface="Arial" panose="020B0604020202020204" pitchFamily="34" charset="0"/>
                        </a:rPr>
                        <a:t>0.05</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kern="100">
                          <a:solidFill>
                            <a:schemeClr val="tx1"/>
                          </a:solidFill>
                          <a:effectLst/>
                          <a:latin typeface="Arial" panose="020B0604020202020204" pitchFamily="34" charset="0"/>
                          <a:cs typeface="Arial" panose="020B0604020202020204" pitchFamily="34" charset="0"/>
                        </a:rPr>
                        <a:t>3.08</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kern="100">
                          <a:solidFill>
                            <a:schemeClr val="tx1"/>
                          </a:solidFill>
                          <a:effectLst/>
                          <a:latin typeface="Arial" panose="020B0604020202020204" pitchFamily="34" charset="0"/>
                          <a:cs typeface="Arial" panose="020B0604020202020204" pitchFamily="34" charset="0"/>
                        </a:rPr>
                        <a:t>2.99</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kern="100">
                          <a:solidFill>
                            <a:schemeClr val="tx1"/>
                          </a:solidFill>
                          <a:effectLst/>
                          <a:latin typeface="Arial" panose="020B0604020202020204" pitchFamily="34" charset="0"/>
                          <a:cs typeface="Arial" panose="020B0604020202020204" pitchFamily="34" charset="0"/>
                        </a:rPr>
                        <a:t>21.44</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kern="100">
                          <a:solidFill>
                            <a:schemeClr val="tx1"/>
                          </a:solidFill>
                          <a:effectLst/>
                          <a:latin typeface="Arial" panose="020B0604020202020204" pitchFamily="34" charset="0"/>
                          <a:cs typeface="Arial" panose="020B0604020202020204" pitchFamily="34" charset="0"/>
                        </a:rPr>
                        <a:t>0.36</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0907636"/>
                  </a:ext>
                </a:extLst>
              </a:tr>
              <a:tr h="684064">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M. O. </a:t>
                      </a:r>
                      <a:r>
                        <a:rPr lang="en-US" sz="2100" dirty="0">
                          <a:solidFill>
                            <a:schemeClr val="tx1"/>
                          </a:solidFill>
                          <a:effectLst/>
                          <a:latin typeface="Arial" panose="020B0604020202020204" pitchFamily="34" charset="0"/>
                          <a:cs typeface="Arial" panose="020B0604020202020204" pitchFamily="34" charset="0"/>
                        </a:rPr>
                        <a:t>(control)</a:t>
                      </a:r>
                    </a:p>
                    <a:p>
                      <a:pPr algn="ctr">
                        <a:buNone/>
                      </a:pPr>
                      <a:r>
                        <a:rPr lang="en-US" sz="2100" dirty="0">
                          <a:solidFill>
                            <a:schemeClr val="tx1"/>
                          </a:solidFill>
                          <a:effectLst/>
                          <a:latin typeface="Arial" panose="020B0604020202020204" pitchFamily="34" charset="0"/>
                          <a:cs typeface="Arial" panose="020B0604020202020204" pitchFamily="34" charset="0"/>
                        </a:rPr>
                        <a:t>(2021-2025)</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12.30</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a:solidFill>
                            <a:schemeClr val="tx1"/>
                          </a:solidFill>
                          <a:effectLst/>
                          <a:latin typeface="Arial" panose="020B0604020202020204" pitchFamily="34" charset="0"/>
                          <a:cs typeface="Arial" panose="020B0604020202020204" pitchFamily="34" charset="0"/>
                        </a:rPr>
                        <a:t>0.50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0.9925</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a:solidFill>
                            <a:schemeClr val="tx1"/>
                          </a:solidFill>
                          <a:effectLst/>
                          <a:latin typeface="Arial" panose="020B0604020202020204" pitchFamily="34" charset="0"/>
                          <a:cs typeface="Arial" panose="020B0604020202020204" pitchFamily="34" charset="0"/>
                        </a:rPr>
                        <a:t>0.0007</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3.71</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a:solidFill>
                            <a:schemeClr val="tx1"/>
                          </a:solidFill>
                          <a:effectLst/>
                          <a:latin typeface="Arial" panose="020B0604020202020204" pitchFamily="34" charset="0"/>
                          <a:cs typeface="Arial" panose="020B0604020202020204" pitchFamily="34" charset="0"/>
                        </a:rPr>
                        <a:t>0.36</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0.38±</a:t>
                      </a:r>
                    </a:p>
                    <a:p>
                      <a:pPr algn="ctr">
                        <a:buNone/>
                      </a:pPr>
                      <a:r>
                        <a:rPr lang="en-US" sz="2100" dirty="0">
                          <a:solidFill>
                            <a:schemeClr val="tx1"/>
                          </a:solidFill>
                          <a:effectLst/>
                          <a:latin typeface="Arial" panose="020B0604020202020204" pitchFamily="34" charset="0"/>
                          <a:cs typeface="Arial" panose="020B0604020202020204" pitchFamily="34" charset="0"/>
                        </a:rPr>
                        <a:t>0.04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3.58</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a:solidFill>
                            <a:schemeClr val="tx1"/>
                          </a:solidFill>
                          <a:effectLst/>
                          <a:latin typeface="Arial" panose="020B0604020202020204" pitchFamily="34" charset="0"/>
                          <a:cs typeface="Arial" panose="020B0604020202020204" pitchFamily="34" charset="0"/>
                        </a:rPr>
                        <a:t>0.04</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1.32</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a:solidFill>
                            <a:schemeClr val="tx1"/>
                          </a:solidFill>
                          <a:effectLst/>
                          <a:latin typeface="Arial" panose="020B0604020202020204" pitchFamily="34" charset="0"/>
                          <a:cs typeface="Arial" panose="020B0604020202020204" pitchFamily="34" charset="0"/>
                        </a:rPr>
                        <a:t>0.93</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21.08</a:t>
                      </a:r>
                      <a:r>
                        <a:rPr lang="en-US" sz="2100" dirty="0">
                          <a:solidFill>
                            <a:schemeClr val="tx1"/>
                          </a:solidFill>
                          <a:effectLst/>
                          <a:latin typeface="Arial" panose="020B0604020202020204" pitchFamily="34" charset="0"/>
                          <a:cs typeface="Arial" panose="020B0604020202020204" pitchFamily="34" charset="0"/>
                        </a:rPr>
                        <a:t>±</a:t>
                      </a:r>
                    </a:p>
                    <a:p>
                      <a:pPr algn="ctr">
                        <a:buNone/>
                      </a:pPr>
                      <a:r>
                        <a:rPr lang="en-US" sz="2100">
                          <a:solidFill>
                            <a:schemeClr val="tx1"/>
                          </a:solidFill>
                          <a:effectLst/>
                          <a:latin typeface="Arial" panose="020B0604020202020204" pitchFamily="34" charset="0"/>
                          <a:cs typeface="Arial" panose="020B0604020202020204" pitchFamily="34" charset="0"/>
                        </a:rPr>
                        <a:t>0.42</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7391407"/>
                  </a:ext>
                </a:extLst>
              </a:tr>
              <a:tr h="342032">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 Control</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6C6"/>
                    </a:solidFill>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+0.58</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+0.0001</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+2.82</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-0.02</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-0.40</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a:solidFill>
                            <a:schemeClr val="tx1"/>
                          </a:solidFill>
                          <a:effectLst/>
                          <a:latin typeface="Arial" panose="020B0604020202020204" pitchFamily="34" charset="0"/>
                          <a:cs typeface="Arial" panose="020B0604020202020204" pitchFamily="34" charset="0"/>
                        </a:rPr>
                        <a:t>+1.76</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en-US" sz="2100" dirty="0">
                          <a:solidFill>
                            <a:schemeClr val="tx1"/>
                          </a:solidFill>
                          <a:effectLst/>
                          <a:latin typeface="Arial" panose="020B0604020202020204" pitchFamily="34" charset="0"/>
                          <a:cs typeface="Arial" panose="020B0604020202020204" pitchFamily="34" charset="0"/>
                        </a:rPr>
                        <a:t>+0.36</a:t>
                      </a:r>
                      <a:endParaRPr lang="en-US" sz="2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962" marR="60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7106781"/>
                  </a:ext>
                </a:extLst>
              </a:tr>
            </a:tbl>
          </a:graphicData>
        </a:graphic>
      </p:graphicFrame>
      <p:sp>
        <p:nvSpPr>
          <p:cNvPr id="36" name="TextBox 35">
            <a:extLst>
              <a:ext uri="{FF2B5EF4-FFF2-40B4-BE49-F238E27FC236}">
                <a16:creationId xmlns:a16="http://schemas.microsoft.com/office/drawing/2014/main" id="{12E63E5C-F7E3-F22C-2161-FAA24F0C4296}"/>
              </a:ext>
            </a:extLst>
          </p:cNvPr>
          <p:cNvSpPr txBox="1"/>
          <p:nvPr/>
        </p:nvSpPr>
        <p:spPr>
          <a:xfrm>
            <a:off x="8752651" y="28687788"/>
            <a:ext cx="12637154" cy="475387"/>
          </a:xfrm>
          <a:prstGeom prst="rect">
            <a:avLst/>
          </a:prstGeom>
          <a:noFill/>
        </p:spPr>
        <p:txBody>
          <a:bodyPr wrap="square">
            <a:spAutoFit/>
          </a:bodyPr>
          <a:lstStyle/>
          <a:p>
            <a:r>
              <a:rPr lang="en-US" sz="2500" b="1" dirty="0">
                <a:latin typeface="Arial" panose="020B0604020202020204" pitchFamily="34" charset="0"/>
                <a:cs typeface="Arial" panose="020B0604020202020204" pitchFamily="34" charset="0"/>
              </a:rPr>
              <a:t>Physico-chemical characteristics of wines obtained from grapes </a:t>
            </a:r>
            <a:r>
              <a:rPr lang="en-US" sz="2500" b="1">
                <a:latin typeface="Arial" panose="020B0604020202020204" pitchFamily="34" charset="0"/>
                <a:cs typeface="Arial" panose="020B0604020202020204" pitchFamily="34" charset="0"/>
              </a:rPr>
              <a:t>of E.H. 31.1.5</a:t>
            </a:r>
            <a:endParaRPr lang="en-US" sz="25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0FC0E79-6947-A0A8-4204-A3CE5711577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66054" y="1947740"/>
            <a:ext cx="2582231" cy="3576425"/>
          </a:xfrm>
          <a:prstGeom prst="rect">
            <a:avLst/>
          </a:prstGeom>
          <a:noFill/>
        </p:spPr>
      </p:pic>
      <p:pic>
        <p:nvPicPr>
          <p:cNvPr id="9" name="Picture 8">
            <a:extLst>
              <a:ext uri="{FF2B5EF4-FFF2-40B4-BE49-F238E27FC236}">
                <a16:creationId xmlns:a16="http://schemas.microsoft.com/office/drawing/2014/main" id="{9DA487D0-BBB1-4356-2DD8-C908AC76AAF4}"/>
              </a:ext>
            </a:extLst>
          </p:cNvPr>
          <p:cNvPicPr>
            <a:picLocks noChangeAspect="1"/>
          </p:cNvPicPr>
          <p:nvPr/>
        </p:nvPicPr>
        <p:blipFill>
          <a:blip r:embed="rId6"/>
          <a:stretch>
            <a:fillRect/>
          </a:stretch>
        </p:blipFill>
        <p:spPr>
          <a:xfrm>
            <a:off x="25522411" y="1719640"/>
            <a:ext cx="2582231" cy="3576426"/>
          </a:xfrm>
          <a:prstGeom prst="rect">
            <a:avLst/>
          </a:prstGeom>
        </p:spPr>
      </p:pic>
    </p:spTree>
    <p:extLst>
      <p:ext uri="{BB962C8B-B14F-4D97-AF65-F5344CB8AC3E}">
        <p14:creationId xmlns:p14="http://schemas.microsoft.com/office/powerpoint/2010/main" val="2728710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1769</TotalTime>
  <Words>2717</Words>
  <Application>Microsoft Office PowerPoint</Application>
  <PresentationFormat>Custom</PresentationFormat>
  <Paragraphs>524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Calibri</vt:lpstr>
      <vt:lpstr>Calibri Light</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Ioana</cp:lastModifiedBy>
  <cp:revision>186</cp:revision>
  <cp:lastPrinted>2020-03-30T08:43:16Z</cp:lastPrinted>
  <dcterms:created xsi:type="dcterms:W3CDTF">2015-08-26T05:25:30Z</dcterms:created>
  <dcterms:modified xsi:type="dcterms:W3CDTF">2026-05-15T06:45:04Z</dcterms:modified>
</cp:coreProperties>
</file>